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drawings/drawing1.xml" ContentType="application/vnd.openxmlformats-officedocument.drawingml.chartshapes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theme/themeOverride1.xml" ContentType="application/vnd.openxmlformats-officedocument.themeOverrid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theme/themeOverride2.xml" ContentType="application/vnd.openxmlformats-officedocument.themeOverrid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57" r:id="rId2"/>
    <p:sldId id="259" r:id="rId3"/>
    <p:sldId id="266" r:id="rId4"/>
    <p:sldId id="357" r:id="rId5"/>
    <p:sldId id="316" r:id="rId6"/>
    <p:sldId id="409" r:id="rId7"/>
    <p:sldId id="410" r:id="rId8"/>
    <p:sldId id="388" r:id="rId9"/>
    <p:sldId id="272" r:id="rId10"/>
    <p:sldId id="321" r:id="rId11"/>
    <p:sldId id="389" r:id="rId12"/>
    <p:sldId id="358" r:id="rId13"/>
    <p:sldId id="365" r:id="rId14"/>
    <p:sldId id="361" r:id="rId15"/>
    <p:sldId id="364" r:id="rId16"/>
    <p:sldId id="367" r:id="rId17"/>
    <p:sldId id="368" r:id="rId18"/>
    <p:sldId id="369" r:id="rId19"/>
    <p:sldId id="392" r:id="rId20"/>
    <p:sldId id="370" r:id="rId21"/>
    <p:sldId id="373" r:id="rId22"/>
    <p:sldId id="393" r:id="rId23"/>
    <p:sldId id="394" r:id="rId24"/>
    <p:sldId id="371" r:id="rId25"/>
    <p:sldId id="397" r:id="rId26"/>
    <p:sldId id="374" r:id="rId27"/>
    <p:sldId id="395" r:id="rId28"/>
    <p:sldId id="411" r:id="rId29"/>
    <p:sldId id="376" r:id="rId30"/>
    <p:sldId id="396" r:id="rId31"/>
    <p:sldId id="398" r:id="rId32"/>
    <p:sldId id="399" r:id="rId33"/>
    <p:sldId id="400" r:id="rId34"/>
    <p:sldId id="401" r:id="rId35"/>
    <p:sldId id="381" r:id="rId36"/>
    <p:sldId id="402" r:id="rId37"/>
    <p:sldId id="383" r:id="rId38"/>
    <p:sldId id="384" r:id="rId39"/>
    <p:sldId id="385" r:id="rId40"/>
    <p:sldId id="404" r:id="rId41"/>
    <p:sldId id="405" r:id="rId42"/>
    <p:sldId id="406" r:id="rId43"/>
    <p:sldId id="407" r:id="rId44"/>
    <p:sldId id="408" r:id="rId45"/>
    <p:sldId id="315" r:id="rId4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0" userDrawn="1">
          <p15:clr>
            <a:srgbClr val="F26B43"/>
          </p15:clr>
        </p15:guide>
        <p15:guide id="2" pos="2880" userDrawn="1">
          <p15:clr>
            <a:srgbClr val="F26B43"/>
          </p15:clr>
        </p15:guide>
        <p15:guide id="3" pos="5465" userDrawn="1">
          <p15:clr>
            <a:srgbClr val="F26B43"/>
          </p15:clr>
        </p15:guide>
        <p15:guide id="4" pos="476" userDrawn="1">
          <p15:clr>
            <a:srgbClr val="F26B43"/>
          </p15:clr>
        </p15:guide>
        <p15:guide id="5" orient="horz" pos="3974" userDrawn="1">
          <p15:clr>
            <a:srgbClr val="F26B43"/>
          </p15:clr>
        </p15:guide>
        <p15:guide id="6" pos="2971" userDrawn="1">
          <p15:clr>
            <a:srgbClr val="C35EA4"/>
          </p15:clr>
        </p15:guide>
        <p15:guide id="7" orient="horz" pos="2160" userDrawn="1">
          <p15:clr>
            <a:srgbClr val="F26B43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7283D"/>
    <a:srgbClr val="2E507A"/>
    <a:srgbClr val="4F81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618" autoAdjust="0"/>
    <p:restoredTop sz="93811" autoAdjust="0"/>
  </p:normalViewPr>
  <p:slideViewPr>
    <p:cSldViewPr>
      <p:cViewPr varScale="1">
        <p:scale>
          <a:sx n="111" d="100"/>
          <a:sy n="111" d="100"/>
        </p:scale>
        <p:origin x="1476" y="114"/>
      </p:cViewPr>
      <p:guideLst>
        <p:guide orient="horz" pos="210"/>
        <p:guide pos="2880"/>
        <p:guide pos="5465"/>
        <p:guide pos="476"/>
        <p:guide orient="horz" pos="3974"/>
        <p:guide pos="2971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0.xlsx"/><Relationship Id="rId2" Type="http://schemas.microsoft.com/office/2011/relationships/chartColorStyle" Target="colors11.xml"/><Relationship Id="rId1" Type="http://schemas.microsoft.com/office/2011/relationships/chartStyle" Target="style11.xml"/><Relationship Id="rId4" Type="http://schemas.openxmlformats.org/officeDocument/2006/relationships/chartUserShapes" Target="../drawings/drawing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1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2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3.xlsx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4.xlsx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5.xlsx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7.xml"/><Relationship Id="rId1" Type="http://schemas.microsoft.com/office/2011/relationships/chartStyle" Target="style17.xml"/><Relationship Id="rId4" Type="http://schemas.openxmlformats.org/officeDocument/2006/relationships/package" Target="../embeddings/_____Microsoft_Excel16.xlsx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18.xml"/><Relationship Id="rId1" Type="http://schemas.microsoft.com/office/2011/relationships/chartStyle" Target="style18.xml"/><Relationship Id="rId4" Type="http://schemas.openxmlformats.org/officeDocument/2006/relationships/package" Target="../embeddings/_____Microsoft_Excel17.xlsx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8.xlsx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9.xlsx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714236032265255"/>
          <c:y val="0"/>
          <c:w val="0.81427878802756837"/>
          <c:h val="0.87462138049276095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Стало больше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2019 год</c:v>
                </c:pt>
                <c:pt idx="1">
                  <c:v>2020 год</c:v>
                </c:pt>
                <c:pt idx="2">
                  <c:v>2021 год</c:v>
                </c:pt>
                <c:pt idx="3">
                  <c:v>2022 год</c:v>
                </c:pt>
              </c:strCache>
            </c:strRef>
          </c:cat>
          <c:val>
            <c:numRef>
              <c:f>Лист1!$B$2:$B$5</c:f>
              <c:numCache>
                <c:formatCode>0.0</c:formatCode>
                <c:ptCount val="4"/>
                <c:pt idx="0">
                  <c:v>29</c:v>
                </c:pt>
                <c:pt idx="1">
                  <c:v>33.6</c:v>
                </c:pt>
                <c:pt idx="2">
                  <c:v>34.5</c:v>
                </c:pt>
                <c:pt idx="3">
                  <c:v>34.700000000000003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B82-4001-832A-E6DF0141C67D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Уровень не изменился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ln>
              <a:solidFill>
                <a:schemeClr val="accent3">
                  <a:lumMod val="60000"/>
                  <a:lumOff val="40000"/>
                </a:schemeClr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2019 год</c:v>
                </c:pt>
                <c:pt idx="1">
                  <c:v>2020 год</c:v>
                </c:pt>
                <c:pt idx="2">
                  <c:v>2021 год</c:v>
                </c:pt>
                <c:pt idx="3">
                  <c:v>2022 год</c:v>
                </c:pt>
              </c:strCache>
            </c:strRef>
          </c:cat>
          <c:val>
            <c:numRef>
              <c:f>Лист1!$C$2:$C$5</c:f>
              <c:numCache>
                <c:formatCode>0.0</c:formatCode>
                <c:ptCount val="4"/>
                <c:pt idx="0">
                  <c:v>25.5</c:v>
                </c:pt>
                <c:pt idx="1">
                  <c:v>37.6</c:v>
                </c:pt>
                <c:pt idx="2">
                  <c:v>35.799999999999997</c:v>
                </c:pt>
                <c:pt idx="3">
                  <c:v>33.799999999999997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B82-4001-832A-E6DF0141C67D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Стало меньше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2019 год</c:v>
                </c:pt>
                <c:pt idx="1">
                  <c:v>2020 год</c:v>
                </c:pt>
                <c:pt idx="2">
                  <c:v>2021 год</c:v>
                </c:pt>
                <c:pt idx="3">
                  <c:v>2022 год</c:v>
                </c:pt>
              </c:strCache>
            </c:strRef>
          </c:cat>
          <c:val>
            <c:numRef>
              <c:f>Лист1!$D$2:$D$5</c:f>
              <c:numCache>
                <c:formatCode>0.0</c:formatCode>
                <c:ptCount val="4"/>
                <c:pt idx="0">
                  <c:v>9</c:v>
                </c:pt>
                <c:pt idx="1">
                  <c:v>14.1</c:v>
                </c:pt>
                <c:pt idx="2">
                  <c:v>12.5</c:v>
                </c:pt>
                <c:pt idx="3">
                  <c:v>11.8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B82-4001-832A-E6DF0141C67D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Затруднились ответить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2019 год</c:v>
                </c:pt>
                <c:pt idx="1">
                  <c:v>2020 год</c:v>
                </c:pt>
                <c:pt idx="2">
                  <c:v>2021 год</c:v>
                </c:pt>
                <c:pt idx="3">
                  <c:v>2022 год</c:v>
                </c:pt>
              </c:strCache>
            </c:strRef>
          </c:cat>
          <c:val>
            <c:numRef>
              <c:f>Лист1!$E$2:$E$5</c:f>
              <c:numCache>
                <c:formatCode>0.0</c:formatCode>
                <c:ptCount val="4"/>
                <c:pt idx="0">
                  <c:v>36.5</c:v>
                </c:pt>
                <c:pt idx="1">
                  <c:v>14.6</c:v>
                </c:pt>
                <c:pt idx="2">
                  <c:v>17.2</c:v>
                </c:pt>
                <c:pt idx="3">
                  <c:v>19.7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B82-4001-832A-E6DF0141C67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100"/>
        <c:axId val="620890672"/>
        <c:axId val="620889104"/>
      </c:barChart>
      <c:catAx>
        <c:axId val="62089067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20889104"/>
        <c:crosses val="autoZero"/>
        <c:auto val="1"/>
        <c:lblAlgn val="ctr"/>
        <c:lblOffset val="100"/>
        <c:noMultiLvlLbl val="0"/>
      </c:catAx>
      <c:valAx>
        <c:axId val="620889104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6208906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84203852610296503"/>
          <c:w val="0.98472371390053248"/>
          <c:h val="0.1579614738970349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bg1">
          <a:lumMod val="50000"/>
        </a:schemeClr>
      </a:solidFill>
      <a:round/>
    </a:ln>
    <a:effectLst>
      <a:outerShdw blurRad="50800" dist="38100" dir="2700000" algn="tl" rotWithShape="0">
        <a:prstClr val="black">
          <a:alpha val="40000"/>
        </a:prstClr>
      </a:outerShdw>
    </a:effectLst>
  </c:spPr>
  <c:txPr>
    <a:bodyPr/>
    <a:lstStyle/>
    <a:p>
      <a:pPr>
        <a:defRPr sz="1200">
          <a:solidFill>
            <a:sysClr val="windowText" lastClr="000000"/>
          </a:solidFill>
        </a:defRPr>
      </a:pPr>
      <a:endParaRPr lang="ru-RU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130624071186662"/>
          <c:y val="8.2032228977142081E-3"/>
          <c:w val="0.85584678563784267"/>
          <c:h val="0.8602645571680666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Местный (муниципальный)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 w="19050"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>
                  <a:lumMod val="7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5EE7-4DB0-B9AE-9F2A7102CE26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>
                  <a:lumMod val="7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5EE7-4DB0-B9AE-9F2A7102CE26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1">
                  <a:lumMod val="7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5EE7-4DB0-B9AE-9F2A7102CE26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1">
                  <a:lumMod val="7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5EE7-4DB0-B9AE-9F2A7102CE26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1">
                  <a:lumMod val="7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5EE7-4DB0-B9AE-9F2A7102CE26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1">
                  <a:lumMod val="7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5EE7-4DB0-B9AE-9F2A7102CE2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2022 год</c:v>
                </c:pt>
                <c:pt idx="1">
                  <c:v>2021 год</c:v>
                </c:pt>
                <c:pt idx="2">
                  <c:v>2020 год</c:v>
                </c:pt>
                <c:pt idx="3">
                  <c:v>2019 год</c:v>
                </c:pt>
              </c:strCache>
            </c:strRef>
          </c:cat>
          <c:val>
            <c:numRef>
              <c:f>Лист1!$B$2:$B$5</c:f>
              <c:numCache>
                <c:formatCode>####.0</c:formatCode>
                <c:ptCount val="4"/>
                <c:pt idx="0" formatCode="0.0">
                  <c:v>15.7</c:v>
                </c:pt>
                <c:pt idx="1">
                  <c:v>13.3</c:v>
                </c:pt>
                <c:pt idx="2">
                  <c:v>13.7</c:v>
                </c:pt>
                <c:pt idx="3">
                  <c:v>14.7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5EE7-4DB0-B9AE-9F2A7102CE26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Региональный</c:v>
                </c:pt>
              </c:strCache>
            </c:strRef>
          </c:tx>
          <c:spPr>
            <a:solidFill>
              <a:schemeClr val="accent1"/>
            </a:solidFill>
            <a:ln w="19050"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2022 год</c:v>
                </c:pt>
                <c:pt idx="1">
                  <c:v>2021 год</c:v>
                </c:pt>
                <c:pt idx="2">
                  <c:v>2020 год</c:v>
                </c:pt>
                <c:pt idx="3">
                  <c:v>2019 год</c:v>
                </c:pt>
              </c:strCache>
            </c:strRef>
          </c:cat>
          <c:val>
            <c:numRef>
              <c:f>Лист1!$C$2:$C$5</c:f>
              <c:numCache>
                <c:formatCode>####.0</c:formatCode>
                <c:ptCount val="4"/>
                <c:pt idx="0" formatCode="0.0">
                  <c:v>12.3</c:v>
                </c:pt>
                <c:pt idx="1">
                  <c:v>12.7</c:v>
                </c:pt>
                <c:pt idx="2" formatCode="General">
                  <c:v>11.7</c:v>
                </c:pt>
                <c:pt idx="3" formatCode="General">
                  <c:v>6.3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5EE7-4DB0-B9AE-9F2A7102CE26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Федеральный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 w="19050"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2022 год</c:v>
                </c:pt>
                <c:pt idx="1">
                  <c:v>2021 год</c:v>
                </c:pt>
                <c:pt idx="2">
                  <c:v>2020 год</c:v>
                </c:pt>
                <c:pt idx="3">
                  <c:v>2019 год</c:v>
                </c:pt>
              </c:strCache>
            </c:strRef>
          </c:cat>
          <c:val>
            <c:numRef>
              <c:f>Лист1!$D$2:$D$5</c:f>
              <c:numCache>
                <c:formatCode>####.0</c:formatCode>
                <c:ptCount val="4"/>
                <c:pt idx="0" formatCode="0.0">
                  <c:v>34.700000000000003</c:v>
                </c:pt>
                <c:pt idx="1">
                  <c:v>38.299999999999997</c:v>
                </c:pt>
                <c:pt idx="2" formatCode="General">
                  <c:v>39.299999999999997</c:v>
                </c:pt>
                <c:pt idx="3" formatCode="0.0">
                  <c:v>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5EE7-4DB0-B9AE-9F2A7102CE26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Затрудняюсь ответить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 w="19050"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2022 год</c:v>
                </c:pt>
                <c:pt idx="1">
                  <c:v>2021 год</c:v>
                </c:pt>
                <c:pt idx="2">
                  <c:v>2020 год</c:v>
                </c:pt>
                <c:pt idx="3">
                  <c:v>2019 год</c:v>
                </c:pt>
              </c:strCache>
            </c:strRef>
          </c:cat>
          <c:val>
            <c:numRef>
              <c:f>Лист1!$E$2:$E$5</c:f>
              <c:numCache>
                <c:formatCode>####.0</c:formatCode>
                <c:ptCount val="4"/>
                <c:pt idx="0" formatCode="0.0">
                  <c:v>37.299999999999997</c:v>
                </c:pt>
                <c:pt idx="1">
                  <c:v>35.700000000000003</c:v>
                </c:pt>
                <c:pt idx="2" formatCode="General">
                  <c:v>35.299999999999997</c:v>
                </c:pt>
                <c:pt idx="3" formatCode="0.0">
                  <c:v>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5EE7-4DB0-B9AE-9F2A7102CE2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100"/>
        <c:axId val="386483808"/>
        <c:axId val="386479872"/>
      </c:barChart>
      <c:valAx>
        <c:axId val="386479872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386483808"/>
        <c:crosses val="autoZero"/>
        <c:crossBetween val="between"/>
      </c:valAx>
      <c:catAx>
        <c:axId val="38648380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86479872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1.1040806181378507E-3"/>
          <c:y val="0.85982177690850892"/>
          <c:w val="0.99779183876372435"/>
          <c:h val="0.1074806287673462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bg1">
          <a:lumMod val="50000"/>
        </a:schemeClr>
      </a:solidFill>
      <a:round/>
    </a:ln>
    <a:effectLst>
      <a:outerShdw blurRad="50800" dist="38100" dir="2700000" algn="tl" rotWithShape="0">
        <a:prstClr val="black">
          <a:alpha val="40000"/>
        </a:prstClr>
      </a:outerShdw>
    </a:effectLst>
  </c:spPr>
  <c:txPr>
    <a:bodyPr/>
    <a:lstStyle/>
    <a:p>
      <a:pPr>
        <a:defRPr sz="1200">
          <a:solidFill>
            <a:sysClr val="windowText" lastClr="000000"/>
          </a:solidFill>
        </a:defRPr>
      </a:pPr>
      <a:endParaRPr lang="ru-RU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4016259464059587"/>
          <c:y val="9.0996557441651235E-3"/>
          <c:w val="0.54285641223919501"/>
          <c:h val="0.89811425129932398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Возрос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shade val="95000"/>
                          <a:satMod val="105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Лист1!$A$2:$A$13</c:f>
              <c:strCache>
                <c:ptCount val="12"/>
                <c:pt idx="0">
                  <c:v>На местном уровне</c:v>
                </c:pt>
                <c:pt idx="1">
                  <c:v>На уровне региона</c:v>
                </c:pt>
                <c:pt idx="2">
                  <c:v>В целом по стране</c:v>
                </c:pt>
                <c:pt idx="3">
                  <c:v>На местном уровне</c:v>
                </c:pt>
                <c:pt idx="4">
                  <c:v>На уровне региона</c:v>
                </c:pt>
                <c:pt idx="5">
                  <c:v>В целом по стране</c:v>
                </c:pt>
                <c:pt idx="6">
                  <c:v>На местном уровне</c:v>
                </c:pt>
                <c:pt idx="7">
                  <c:v>На уровне региона</c:v>
                </c:pt>
                <c:pt idx="8">
                  <c:v>В целом по стране</c:v>
                </c:pt>
                <c:pt idx="9">
                  <c:v>На местном уровне</c:v>
                </c:pt>
                <c:pt idx="10">
                  <c:v>На уровне региона</c:v>
                </c:pt>
                <c:pt idx="11">
                  <c:v>В целом по стране</c:v>
                </c:pt>
              </c:strCache>
            </c:strRef>
          </c:cat>
          <c:val>
            <c:numRef>
              <c:f>Лист1!$B$2:$B$13</c:f>
              <c:numCache>
                <c:formatCode>####.0</c:formatCode>
                <c:ptCount val="12"/>
                <c:pt idx="0">
                  <c:v>16.7</c:v>
                </c:pt>
                <c:pt idx="1">
                  <c:v>20.7</c:v>
                </c:pt>
                <c:pt idx="2">
                  <c:v>31.3</c:v>
                </c:pt>
                <c:pt idx="3">
                  <c:v>22.3</c:v>
                </c:pt>
                <c:pt idx="4">
                  <c:v>24</c:v>
                </c:pt>
                <c:pt idx="5">
                  <c:v>32.700000000000003</c:v>
                </c:pt>
                <c:pt idx="6">
                  <c:v>21.3</c:v>
                </c:pt>
                <c:pt idx="7">
                  <c:v>23.3</c:v>
                </c:pt>
                <c:pt idx="8">
                  <c:v>32</c:v>
                </c:pt>
                <c:pt idx="9">
                  <c:v>12.7</c:v>
                </c:pt>
                <c:pt idx="10">
                  <c:v>11.3</c:v>
                </c:pt>
                <c:pt idx="11">
                  <c:v>23.3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E2F-40F5-9AD9-BD9428A4C62E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Не изменился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shade val="95000"/>
                          <a:satMod val="105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Лист1!$A$2:$A$13</c:f>
              <c:strCache>
                <c:ptCount val="12"/>
                <c:pt idx="0">
                  <c:v>На местном уровне</c:v>
                </c:pt>
                <c:pt idx="1">
                  <c:v>На уровне региона</c:v>
                </c:pt>
                <c:pt idx="2">
                  <c:v>В целом по стране</c:v>
                </c:pt>
                <c:pt idx="3">
                  <c:v>На местном уровне</c:v>
                </c:pt>
                <c:pt idx="4">
                  <c:v>На уровне региона</c:v>
                </c:pt>
                <c:pt idx="5">
                  <c:v>В целом по стране</c:v>
                </c:pt>
                <c:pt idx="6">
                  <c:v>На местном уровне</c:v>
                </c:pt>
                <c:pt idx="7">
                  <c:v>На уровне региона</c:v>
                </c:pt>
                <c:pt idx="8">
                  <c:v>В целом по стране</c:v>
                </c:pt>
                <c:pt idx="9">
                  <c:v>На местном уровне</c:v>
                </c:pt>
                <c:pt idx="10">
                  <c:v>На уровне региона</c:v>
                </c:pt>
                <c:pt idx="11">
                  <c:v>В целом по стране</c:v>
                </c:pt>
              </c:strCache>
            </c:strRef>
          </c:cat>
          <c:val>
            <c:numRef>
              <c:f>Лист1!$C$2:$C$13</c:f>
              <c:numCache>
                <c:formatCode>####.0</c:formatCode>
                <c:ptCount val="12"/>
                <c:pt idx="0">
                  <c:v>49</c:v>
                </c:pt>
                <c:pt idx="1">
                  <c:v>54.7</c:v>
                </c:pt>
                <c:pt idx="2">
                  <c:v>46.7</c:v>
                </c:pt>
                <c:pt idx="3">
                  <c:v>44.7</c:v>
                </c:pt>
                <c:pt idx="4">
                  <c:v>51</c:v>
                </c:pt>
                <c:pt idx="5">
                  <c:v>46</c:v>
                </c:pt>
                <c:pt idx="6">
                  <c:v>44.7</c:v>
                </c:pt>
                <c:pt idx="7">
                  <c:v>52.3</c:v>
                </c:pt>
                <c:pt idx="8">
                  <c:v>46.7</c:v>
                </c:pt>
                <c:pt idx="9">
                  <c:v>57</c:v>
                </c:pt>
                <c:pt idx="10">
                  <c:v>61.3</c:v>
                </c:pt>
                <c:pt idx="11">
                  <c:v>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E2F-40F5-9AD9-BD9428A4C62E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Уменьшился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shade val="95000"/>
                          <a:satMod val="105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Лист1!$A$2:$A$13</c:f>
              <c:strCache>
                <c:ptCount val="12"/>
                <c:pt idx="0">
                  <c:v>На местном уровне</c:v>
                </c:pt>
                <c:pt idx="1">
                  <c:v>На уровне региона</c:v>
                </c:pt>
                <c:pt idx="2">
                  <c:v>В целом по стране</c:v>
                </c:pt>
                <c:pt idx="3">
                  <c:v>На местном уровне</c:v>
                </c:pt>
                <c:pt idx="4">
                  <c:v>На уровне региона</c:v>
                </c:pt>
                <c:pt idx="5">
                  <c:v>В целом по стране</c:v>
                </c:pt>
                <c:pt idx="6">
                  <c:v>На местном уровне</c:v>
                </c:pt>
                <c:pt idx="7">
                  <c:v>На уровне региона</c:v>
                </c:pt>
                <c:pt idx="8">
                  <c:v>В целом по стране</c:v>
                </c:pt>
                <c:pt idx="9">
                  <c:v>На местном уровне</c:v>
                </c:pt>
                <c:pt idx="10">
                  <c:v>На уровне региона</c:v>
                </c:pt>
                <c:pt idx="11">
                  <c:v>В целом по стране</c:v>
                </c:pt>
              </c:strCache>
            </c:strRef>
          </c:cat>
          <c:val>
            <c:numRef>
              <c:f>Лист1!$D$2:$D$13</c:f>
              <c:numCache>
                <c:formatCode>####.0</c:formatCode>
                <c:ptCount val="12"/>
                <c:pt idx="0">
                  <c:v>34.299999999999997</c:v>
                </c:pt>
                <c:pt idx="1">
                  <c:v>24.7</c:v>
                </c:pt>
                <c:pt idx="2">
                  <c:v>22</c:v>
                </c:pt>
                <c:pt idx="3">
                  <c:v>33</c:v>
                </c:pt>
                <c:pt idx="4">
                  <c:v>25</c:v>
                </c:pt>
                <c:pt idx="5">
                  <c:v>21.3</c:v>
                </c:pt>
                <c:pt idx="6">
                  <c:v>34</c:v>
                </c:pt>
                <c:pt idx="7">
                  <c:v>24.3</c:v>
                </c:pt>
                <c:pt idx="8">
                  <c:v>21.3</c:v>
                </c:pt>
                <c:pt idx="9">
                  <c:v>30.3</c:v>
                </c:pt>
                <c:pt idx="10">
                  <c:v>27.3</c:v>
                </c:pt>
                <c:pt idx="11">
                  <c:v>20.7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E2F-40F5-9AD9-BD9428A4C62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80"/>
        <c:overlap val="100"/>
        <c:axId val="723878600"/>
        <c:axId val="723882520"/>
      </c:barChart>
      <c:valAx>
        <c:axId val="723882520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723878600"/>
        <c:crosses val="autoZero"/>
        <c:crossBetween val="between"/>
      </c:valAx>
      <c:catAx>
        <c:axId val="723878600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solidFill>
            <a:sysClr val="window" lastClr="FFFFFF"/>
          </a:solidFill>
          <a:ln w="9525" cap="flat" cmpd="sng" algn="ctr">
            <a:noFill/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723882520"/>
        <c:crosses val="autoZero"/>
        <c:auto val="0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90935129826495975"/>
          <c:w val="0.99910257793118329"/>
          <c:h val="7.751959889040127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tint val="75000"/>
          <a:shade val="95000"/>
          <a:satMod val="105000"/>
        </a:schemeClr>
      </a:solidFill>
      <a:prstDash val="solid"/>
      <a:round/>
    </a:ln>
    <a:effectLst>
      <a:outerShdw blurRad="50800" dist="38100" dir="2700000" algn="tl" rotWithShape="0">
        <a:prstClr val="black">
          <a:alpha val="40000"/>
        </a:prstClr>
      </a:outerShdw>
    </a:effectLst>
  </c:spPr>
  <c:txPr>
    <a:bodyPr/>
    <a:lstStyle/>
    <a:p>
      <a:pPr>
        <a:defRPr sz="1100"/>
      </a:pPr>
      <a:endParaRPr lang="ru-RU"/>
    </a:p>
  </c:txPr>
  <c:externalData r:id="rId3">
    <c:autoUpdate val="0"/>
  </c:externalData>
  <c:userShapes r:id="rId4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2051648052657928"/>
          <c:y val="5.5145841387601565E-3"/>
          <c:w val="0.46357599769262003"/>
          <c:h val="0.92384495020889279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Коррупции стало больше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4.150669295423886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E4D1-4951-8B4F-653BB085B401}"/>
                </c:ext>
              </c:extLst>
            </c:dLbl>
            <c:dLbl>
              <c:idx val="7"/>
              <c:layout>
                <c:manualLayout>
                  <c:x val="4.150669295423886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E4D1-4951-8B4F-653BB085B401}"/>
                </c:ext>
              </c:extLst>
            </c:dLbl>
            <c:dLbl>
              <c:idx val="13"/>
              <c:layout>
                <c:manualLayout>
                  <c:x val="8.3013385908476973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E4D1-4951-8B4F-653BB085B40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Лист1!$A$2:$A$16</c:f>
              <c:strCache>
                <c:ptCount val="15"/>
                <c:pt idx="0">
                  <c:v>Росреестр</c:v>
                </c:pt>
                <c:pt idx="1">
                  <c:v>Ростехнадзор</c:v>
                </c:pt>
                <c:pt idx="2">
                  <c:v>Органы противопожарного надзора, МЧС</c:v>
                </c:pt>
                <c:pt idx="3">
                  <c:v>Органы по охране труда</c:v>
                </c:pt>
                <c:pt idx="4">
                  <c:v>Органы по охране природных ресурсов и окружающей среды</c:v>
                </c:pt>
                <c:pt idx="5">
                  <c:v>Роспотребнадзор</c:v>
                </c:pt>
                <c:pt idx="6">
                  <c:v>Налоговые органы</c:v>
                </c:pt>
                <c:pt idx="7">
                  <c:v>ФАС России</c:v>
                </c:pt>
                <c:pt idx="8">
                  <c:v>Органы, занимающиеся вопросами предоставления земельных участков</c:v>
                </c:pt>
                <c:pt idx="9">
                  <c:v>Органы по архитектуре и строительству (БТИ и др.)</c:v>
                </c:pt>
                <c:pt idx="10">
                  <c:v>Органы по реализации государственной (муниципальной) политики в сфере торговли, питания и услуг</c:v>
                </c:pt>
                <c:pt idx="11">
                  <c:v>Прокуратура</c:v>
                </c:pt>
                <c:pt idx="12">
                  <c:v>Полиция, органы внутренних дел</c:v>
                </c:pt>
                <c:pt idx="13">
                  <c:v>Органы, занимающиеся предоставлением в аренду помещений</c:v>
                </c:pt>
                <c:pt idx="14">
                  <c:v>Судебные органы</c:v>
                </c:pt>
              </c:strCache>
            </c:strRef>
          </c:cat>
          <c:val>
            <c:numRef>
              <c:f>Лист1!$B$2:$B$16</c:f>
              <c:numCache>
                <c:formatCode>General</c:formatCode>
                <c:ptCount val="15"/>
                <c:pt idx="0">
                  <c:v>5.3</c:v>
                </c:pt>
                <c:pt idx="1">
                  <c:v>7.7</c:v>
                </c:pt>
                <c:pt idx="2">
                  <c:v>8.6999999999999993</c:v>
                </c:pt>
                <c:pt idx="3">
                  <c:v>10.1</c:v>
                </c:pt>
                <c:pt idx="4">
                  <c:v>10.199999999999999</c:v>
                </c:pt>
                <c:pt idx="5">
                  <c:v>11.4</c:v>
                </c:pt>
                <c:pt idx="6">
                  <c:v>12.1</c:v>
                </c:pt>
                <c:pt idx="7">
                  <c:v>14.6</c:v>
                </c:pt>
                <c:pt idx="8">
                  <c:v>15.9</c:v>
                </c:pt>
                <c:pt idx="9">
                  <c:v>16</c:v>
                </c:pt>
                <c:pt idx="10">
                  <c:v>16.5</c:v>
                </c:pt>
                <c:pt idx="11">
                  <c:v>18.399999999999999</c:v>
                </c:pt>
                <c:pt idx="12">
                  <c:v>20.3</c:v>
                </c:pt>
                <c:pt idx="13">
                  <c:v>20.8</c:v>
                </c:pt>
                <c:pt idx="14">
                  <c:v>26.5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4D1-4951-8B4F-653BB085B401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Ситуация не изменилась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Лист1!$A$2:$A$16</c:f>
              <c:strCache>
                <c:ptCount val="15"/>
                <c:pt idx="0">
                  <c:v>Росреестр</c:v>
                </c:pt>
                <c:pt idx="1">
                  <c:v>Ростехнадзор</c:v>
                </c:pt>
                <c:pt idx="2">
                  <c:v>Органы противопожарного надзора, МЧС</c:v>
                </c:pt>
                <c:pt idx="3">
                  <c:v>Органы по охране труда</c:v>
                </c:pt>
                <c:pt idx="4">
                  <c:v>Органы по охране природных ресурсов и окружающей среды</c:v>
                </c:pt>
                <c:pt idx="5">
                  <c:v>Роспотребнадзор</c:v>
                </c:pt>
                <c:pt idx="6">
                  <c:v>Налоговые органы</c:v>
                </c:pt>
                <c:pt idx="7">
                  <c:v>ФАС России</c:v>
                </c:pt>
                <c:pt idx="8">
                  <c:v>Органы, занимающиеся вопросами предоставления земельных участков</c:v>
                </c:pt>
                <c:pt idx="9">
                  <c:v>Органы по архитектуре и строительству (БТИ и др.)</c:v>
                </c:pt>
                <c:pt idx="10">
                  <c:v>Органы по реализации государственной (муниципальной) политики в сфере торговли, питания и услуг</c:v>
                </c:pt>
                <c:pt idx="11">
                  <c:v>Прокуратура</c:v>
                </c:pt>
                <c:pt idx="12">
                  <c:v>Полиция, органы внутренних дел</c:v>
                </c:pt>
                <c:pt idx="13">
                  <c:v>Органы, занимающиеся предоставлением в аренду помещений</c:v>
                </c:pt>
                <c:pt idx="14">
                  <c:v>Судебные органы</c:v>
                </c:pt>
              </c:strCache>
            </c:strRef>
          </c:cat>
          <c:val>
            <c:numRef>
              <c:f>Лист1!$C$2:$C$16</c:f>
              <c:numCache>
                <c:formatCode>General</c:formatCode>
                <c:ptCount val="15"/>
                <c:pt idx="0">
                  <c:v>22.1</c:v>
                </c:pt>
                <c:pt idx="1">
                  <c:v>30.8</c:v>
                </c:pt>
                <c:pt idx="2">
                  <c:v>25.8</c:v>
                </c:pt>
                <c:pt idx="3">
                  <c:v>29.2</c:v>
                </c:pt>
                <c:pt idx="4">
                  <c:v>29.2</c:v>
                </c:pt>
                <c:pt idx="5">
                  <c:v>30.5</c:v>
                </c:pt>
                <c:pt idx="6">
                  <c:v>22.8</c:v>
                </c:pt>
                <c:pt idx="7">
                  <c:v>22.7</c:v>
                </c:pt>
                <c:pt idx="8">
                  <c:v>28</c:v>
                </c:pt>
                <c:pt idx="9">
                  <c:v>29.2</c:v>
                </c:pt>
                <c:pt idx="10">
                  <c:v>29.4</c:v>
                </c:pt>
                <c:pt idx="11">
                  <c:v>27</c:v>
                </c:pt>
                <c:pt idx="12">
                  <c:v>31.4</c:v>
                </c:pt>
                <c:pt idx="13">
                  <c:v>22</c:v>
                </c:pt>
                <c:pt idx="14">
                  <c:v>24.3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4D1-4951-8B4F-653BB085B401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Коррупции стало меньше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Лист1!$A$2:$A$16</c:f>
              <c:strCache>
                <c:ptCount val="15"/>
                <c:pt idx="0">
                  <c:v>Росреестр</c:v>
                </c:pt>
                <c:pt idx="1">
                  <c:v>Ростехнадзор</c:v>
                </c:pt>
                <c:pt idx="2">
                  <c:v>Органы противопожарного надзора, МЧС</c:v>
                </c:pt>
                <c:pt idx="3">
                  <c:v>Органы по охране труда</c:v>
                </c:pt>
                <c:pt idx="4">
                  <c:v>Органы по охране природных ресурсов и окружающей среды</c:v>
                </c:pt>
                <c:pt idx="5">
                  <c:v>Роспотребнадзор</c:v>
                </c:pt>
                <c:pt idx="6">
                  <c:v>Налоговые органы</c:v>
                </c:pt>
                <c:pt idx="7">
                  <c:v>ФАС России</c:v>
                </c:pt>
                <c:pt idx="8">
                  <c:v>Органы, занимающиеся вопросами предоставления земельных участков</c:v>
                </c:pt>
                <c:pt idx="9">
                  <c:v>Органы по архитектуре и строительству (БТИ и др.)</c:v>
                </c:pt>
                <c:pt idx="10">
                  <c:v>Органы по реализации государственной (муниципальной) политики в сфере торговли, питания и услуг</c:v>
                </c:pt>
                <c:pt idx="11">
                  <c:v>Прокуратура</c:v>
                </c:pt>
                <c:pt idx="12">
                  <c:v>Полиция, органы внутренних дел</c:v>
                </c:pt>
                <c:pt idx="13">
                  <c:v>Органы, занимающиеся предоставлением в аренду помещений</c:v>
                </c:pt>
                <c:pt idx="14">
                  <c:v>Судебные органы</c:v>
                </c:pt>
              </c:strCache>
            </c:strRef>
          </c:cat>
          <c:val>
            <c:numRef>
              <c:f>Лист1!$D$2:$D$16</c:f>
              <c:numCache>
                <c:formatCode>General</c:formatCode>
                <c:ptCount val="15"/>
                <c:pt idx="0">
                  <c:v>13.8</c:v>
                </c:pt>
                <c:pt idx="1">
                  <c:v>9.8000000000000007</c:v>
                </c:pt>
                <c:pt idx="2">
                  <c:v>11.9</c:v>
                </c:pt>
                <c:pt idx="3">
                  <c:v>10.1</c:v>
                </c:pt>
                <c:pt idx="4">
                  <c:v>8</c:v>
                </c:pt>
                <c:pt idx="5">
                  <c:v>12</c:v>
                </c:pt>
                <c:pt idx="6">
                  <c:v>18.600000000000001</c:v>
                </c:pt>
                <c:pt idx="7">
                  <c:v>10.7</c:v>
                </c:pt>
                <c:pt idx="8">
                  <c:v>13.1</c:v>
                </c:pt>
                <c:pt idx="9">
                  <c:v>9.5</c:v>
                </c:pt>
                <c:pt idx="10">
                  <c:v>12.9</c:v>
                </c:pt>
                <c:pt idx="11">
                  <c:v>5.9</c:v>
                </c:pt>
                <c:pt idx="12">
                  <c:v>11.1</c:v>
                </c:pt>
                <c:pt idx="13">
                  <c:v>14.3</c:v>
                </c:pt>
                <c:pt idx="14">
                  <c:v>5.3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E4D1-4951-8B4F-653BB085B401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Не знаю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4"/>
              <c:layout>
                <c:manualLayout>
                  <c:x val="-4.150669295423886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E4D1-4951-8B4F-653BB085B40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Лист1!$A$2:$A$16</c:f>
              <c:strCache>
                <c:ptCount val="15"/>
                <c:pt idx="0">
                  <c:v>Росреестр</c:v>
                </c:pt>
                <c:pt idx="1">
                  <c:v>Ростехнадзор</c:v>
                </c:pt>
                <c:pt idx="2">
                  <c:v>Органы противопожарного надзора, МЧС</c:v>
                </c:pt>
                <c:pt idx="3">
                  <c:v>Органы по охране труда</c:v>
                </c:pt>
                <c:pt idx="4">
                  <c:v>Органы по охране природных ресурсов и окружающей среды</c:v>
                </c:pt>
                <c:pt idx="5">
                  <c:v>Роспотребнадзор</c:v>
                </c:pt>
                <c:pt idx="6">
                  <c:v>Налоговые органы</c:v>
                </c:pt>
                <c:pt idx="7">
                  <c:v>ФАС России</c:v>
                </c:pt>
                <c:pt idx="8">
                  <c:v>Органы, занимающиеся вопросами предоставления земельных участков</c:v>
                </c:pt>
                <c:pt idx="9">
                  <c:v>Органы по архитектуре и строительству (БТИ и др.)</c:v>
                </c:pt>
                <c:pt idx="10">
                  <c:v>Органы по реализации государственной (муниципальной) политики в сфере торговли, питания и услуг</c:v>
                </c:pt>
                <c:pt idx="11">
                  <c:v>Прокуратура</c:v>
                </c:pt>
                <c:pt idx="12">
                  <c:v>Полиция, органы внутренних дел</c:v>
                </c:pt>
                <c:pt idx="13">
                  <c:v>Органы, занимающиеся предоставлением в аренду помещений</c:v>
                </c:pt>
                <c:pt idx="14">
                  <c:v>Судебные органы</c:v>
                </c:pt>
              </c:strCache>
            </c:strRef>
          </c:cat>
          <c:val>
            <c:numRef>
              <c:f>Лист1!$E$2:$E$16</c:f>
              <c:numCache>
                <c:formatCode>General</c:formatCode>
                <c:ptCount val="15"/>
                <c:pt idx="0">
                  <c:v>58.8</c:v>
                </c:pt>
                <c:pt idx="1">
                  <c:v>51.7</c:v>
                </c:pt>
                <c:pt idx="2">
                  <c:v>53.6</c:v>
                </c:pt>
                <c:pt idx="3">
                  <c:v>50.6</c:v>
                </c:pt>
                <c:pt idx="4">
                  <c:v>52.6</c:v>
                </c:pt>
                <c:pt idx="5">
                  <c:v>46.1</c:v>
                </c:pt>
                <c:pt idx="6">
                  <c:v>46.5</c:v>
                </c:pt>
                <c:pt idx="7">
                  <c:v>52</c:v>
                </c:pt>
                <c:pt idx="8">
                  <c:v>43</c:v>
                </c:pt>
                <c:pt idx="9">
                  <c:v>45.3</c:v>
                </c:pt>
                <c:pt idx="10">
                  <c:v>41.2</c:v>
                </c:pt>
                <c:pt idx="11">
                  <c:v>48.7</c:v>
                </c:pt>
                <c:pt idx="12">
                  <c:v>37.200000000000003</c:v>
                </c:pt>
                <c:pt idx="13">
                  <c:v>42.9</c:v>
                </c:pt>
                <c:pt idx="14">
                  <c:v>43.9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E4D1-4951-8B4F-653BB085B40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100"/>
        <c:axId val="723880560"/>
        <c:axId val="723881736"/>
      </c:barChart>
      <c:catAx>
        <c:axId val="72388056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723881736"/>
        <c:crosses val="autoZero"/>
        <c:auto val="1"/>
        <c:lblAlgn val="ctr"/>
        <c:lblOffset val="100"/>
        <c:noMultiLvlLbl val="0"/>
      </c:catAx>
      <c:valAx>
        <c:axId val="723881736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7238805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94503613072144055"/>
          <c:w val="1"/>
          <c:h val="4.930242372279422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bg1">
          <a:lumMod val="50000"/>
        </a:schemeClr>
      </a:solidFill>
      <a:round/>
    </a:ln>
    <a:effectLst>
      <a:outerShdw blurRad="50800" dist="38100" dir="2700000" algn="tl" rotWithShape="0">
        <a:prstClr val="black">
          <a:alpha val="40000"/>
        </a:prstClr>
      </a:outerShdw>
    </a:effectLst>
  </c:spPr>
  <c:txPr>
    <a:bodyPr/>
    <a:lstStyle/>
    <a:p>
      <a:pPr>
        <a:defRPr sz="1000">
          <a:solidFill>
            <a:schemeClr val="tx1"/>
          </a:solidFill>
        </a:defRPr>
      </a:pPr>
      <a:endParaRPr lang="ru-RU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0895927564783161"/>
          <c:y val="1.5723270440251572E-2"/>
          <c:w val="0.43468003755960738"/>
          <c:h val="0.9040769078393502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2022 год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 w="19050"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542F-409C-9E60-D02E736A273C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542F-409C-9E60-D02E736A273C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542F-409C-9E60-D02E736A273C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542F-409C-9E60-D02E736A273C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542F-409C-9E60-D02E736A273C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542F-409C-9E60-D02E736A273C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Лист1!$A$2:$A$8</c:f>
              <c:strCache>
                <c:ptCount val="7"/>
                <c:pt idx="0">
                  <c:v>Для ускорения получения необходимых документов</c:v>
                </c:pt>
                <c:pt idx="1">
                  <c:v>Для обхода слишком сложных, обременительных для организации требований</c:v>
                </c:pt>
                <c:pt idx="2">
                  <c:v>Для обхода невыполнимых (противоречивых) требований законодательства</c:v>
                </c:pt>
                <c:pt idx="3">
                  <c:v>Не используют неформальные платежи</c:v>
                </c:pt>
                <c:pt idx="4">
                  <c:v>Просто платежей не удается избежать </c:v>
                </c:pt>
                <c:pt idx="5">
                  <c:v>Другое</c:v>
                </c:pt>
                <c:pt idx="6">
                  <c:v>Затруднились ответить</c:v>
                </c:pt>
              </c:strCache>
            </c:strRef>
          </c:cat>
          <c:val>
            <c:numRef>
              <c:f>Лист1!$B$2:$B$8</c:f>
              <c:numCache>
                <c:formatCode>0.0</c:formatCode>
                <c:ptCount val="7"/>
                <c:pt idx="0">
                  <c:v>27.3</c:v>
                </c:pt>
                <c:pt idx="1">
                  <c:v>19</c:v>
                </c:pt>
                <c:pt idx="2">
                  <c:v>18.3</c:v>
                </c:pt>
                <c:pt idx="3">
                  <c:v>20.3</c:v>
                </c:pt>
                <c:pt idx="4">
                  <c:v>8</c:v>
                </c:pt>
                <c:pt idx="6">
                  <c:v>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542F-409C-9E60-D02E736A273C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2021 год</c:v>
                </c:pt>
              </c:strCache>
            </c:strRef>
          </c:tx>
          <c:spPr>
            <a:solidFill>
              <a:schemeClr val="accent1"/>
            </a:solidFill>
            <a:ln w="19050"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Лист1!$A$2:$A$8</c:f>
              <c:strCache>
                <c:ptCount val="7"/>
                <c:pt idx="0">
                  <c:v>Для ускорения получения необходимых документов</c:v>
                </c:pt>
                <c:pt idx="1">
                  <c:v>Для обхода слишком сложных, обременительных для организации требований</c:v>
                </c:pt>
                <c:pt idx="2">
                  <c:v>Для обхода невыполнимых (противоречивых) требований законодательства</c:v>
                </c:pt>
                <c:pt idx="3">
                  <c:v>Не используют неформальные платежи</c:v>
                </c:pt>
                <c:pt idx="4">
                  <c:v>Просто платежей не удается избежать </c:v>
                </c:pt>
                <c:pt idx="5">
                  <c:v>Другое</c:v>
                </c:pt>
                <c:pt idx="6">
                  <c:v>Затруднились ответить</c:v>
                </c:pt>
              </c:strCache>
            </c:strRef>
          </c:cat>
          <c:val>
            <c:numRef>
              <c:f>Лист1!$C$2:$C$8</c:f>
              <c:numCache>
                <c:formatCode>0.0</c:formatCode>
                <c:ptCount val="7"/>
                <c:pt idx="0">
                  <c:v>25.7</c:v>
                </c:pt>
                <c:pt idx="1">
                  <c:v>18</c:v>
                </c:pt>
                <c:pt idx="2">
                  <c:v>20.3</c:v>
                </c:pt>
                <c:pt idx="3">
                  <c:v>19.3</c:v>
                </c:pt>
                <c:pt idx="4">
                  <c:v>7.7</c:v>
                </c:pt>
                <c:pt idx="5">
                  <c:v>1.7</c:v>
                </c:pt>
                <c:pt idx="6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542F-409C-9E60-D02E736A273C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2020 год</c:v>
                </c:pt>
              </c:strCache>
            </c:strRef>
          </c:tx>
          <c:spPr>
            <a:solidFill>
              <a:schemeClr val="accent3"/>
            </a:solidFill>
            <a:ln w="19050"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Лист1!$A$2:$A$8</c:f>
              <c:strCache>
                <c:ptCount val="7"/>
                <c:pt idx="0">
                  <c:v>Для ускорения получения необходимых документов</c:v>
                </c:pt>
                <c:pt idx="1">
                  <c:v>Для обхода слишком сложных, обременительных для организации требований</c:v>
                </c:pt>
                <c:pt idx="2">
                  <c:v>Для обхода невыполнимых (противоречивых) требований законодательства</c:v>
                </c:pt>
                <c:pt idx="3">
                  <c:v>Не используют неформальные платежи</c:v>
                </c:pt>
                <c:pt idx="4">
                  <c:v>Просто платежей не удается избежать </c:v>
                </c:pt>
                <c:pt idx="5">
                  <c:v>Другое</c:v>
                </c:pt>
                <c:pt idx="6">
                  <c:v>Затруднились ответить</c:v>
                </c:pt>
              </c:strCache>
            </c:strRef>
          </c:cat>
          <c:val>
            <c:numRef>
              <c:f>Лист1!$D$2:$D$8</c:f>
              <c:numCache>
                <c:formatCode>0.0</c:formatCode>
                <c:ptCount val="7"/>
                <c:pt idx="0">
                  <c:v>24</c:v>
                </c:pt>
                <c:pt idx="1">
                  <c:v>19</c:v>
                </c:pt>
                <c:pt idx="2">
                  <c:v>17</c:v>
                </c:pt>
                <c:pt idx="3">
                  <c:v>19.3</c:v>
                </c:pt>
                <c:pt idx="4">
                  <c:v>8</c:v>
                </c:pt>
                <c:pt idx="6">
                  <c:v>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542F-409C-9E60-D02E736A273C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2019 год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  <a:ln w="19050"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Лист1!$A$2:$A$8</c:f>
              <c:strCache>
                <c:ptCount val="7"/>
                <c:pt idx="0">
                  <c:v>Для ускорения получения необходимых документов</c:v>
                </c:pt>
                <c:pt idx="1">
                  <c:v>Для обхода слишком сложных, обременительных для организации требований</c:v>
                </c:pt>
                <c:pt idx="2">
                  <c:v>Для обхода невыполнимых (противоречивых) требований законодательства</c:v>
                </c:pt>
                <c:pt idx="3">
                  <c:v>Не используют неформальные платежи</c:v>
                </c:pt>
                <c:pt idx="4">
                  <c:v>Просто платежей не удается избежать </c:v>
                </c:pt>
                <c:pt idx="5">
                  <c:v>Другое</c:v>
                </c:pt>
                <c:pt idx="6">
                  <c:v>Затруднились ответить</c:v>
                </c:pt>
              </c:strCache>
            </c:strRef>
          </c:cat>
          <c:val>
            <c:numRef>
              <c:f>Лист1!$E$2:$E$8</c:f>
              <c:numCache>
                <c:formatCode>General</c:formatCode>
                <c:ptCount val="7"/>
                <c:pt idx="0">
                  <c:v>26.7</c:v>
                </c:pt>
                <c:pt idx="1">
                  <c:v>14.7</c:v>
                </c:pt>
                <c:pt idx="2" formatCode="0.0">
                  <c:v>19</c:v>
                </c:pt>
                <c:pt idx="3" formatCode="0.0">
                  <c:v>21</c:v>
                </c:pt>
                <c:pt idx="4">
                  <c:v>7.7</c:v>
                </c:pt>
                <c:pt idx="6">
                  <c:v>44.3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542F-409C-9E60-D02E736A273C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80"/>
        <c:axId val="723882128"/>
        <c:axId val="723879776"/>
      </c:barChart>
      <c:valAx>
        <c:axId val="723879776"/>
        <c:scaling>
          <c:orientation val="minMax"/>
        </c:scaling>
        <c:delete val="1"/>
        <c:axPos val="t"/>
        <c:numFmt formatCode="0.0" sourceLinked="1"/>
        <c:majorTickMark val="none"/>
        <c:minorTickMark val="none"/>
        <c:tickLblPos val="nextTo"/>
        <c:crossAx val="723882128"/>
        <c:crosses val="autoZero"/>
        <c:crossBetween val="between"/>
      </c:valAx>
      <c:catAx>
        <c:axId val="72388212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72387977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3.6352626615360792E-4"/>
          <c:y val="0.9350859901535501"/>
          <c:w val="0.99963647373384645"/>
          <c:h val="4.698408628886064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bg1">
          <a:lumMod val="50000"/>
        </a:schemeClr>
      </a:solidFill>
      <a:round/>
    </a:ln>
    <a:effectLst>
      <a:outerShdw blurRad="50800" dist="38100" dir="2700000" algn="tl" rotWithShape="0">
        <a:prstClr val="black">
          <a:alpha val="40000"/>
        </a:prstClr>
      </a:outerShdw>
    </a:effectLst>
  </c:spPr>
  <c:txPr>
    <a:bodyPr/>
    <a:lstStyle/>
    <a:p>
      <a:pPr>
        <a:defRPr sz="1200">
          <a:solidFill>
            <a:sysClr val="windowText" lastClr="000000"/>
          </a:solidFill>
        </a:defRPr>
      </a:pPr>
      <a:endParaRPr lang="ru-RU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4934776520770379"/>
          <c:y val="1.5016371623536971E-2"/>
          <c:w val="0.4379228438504944"/>
          <c:h val="0.93528925198801405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5"/>
              <c:layout>
                <c:manualLayout>
                  <c:x val="2.1215657154979597E-3"/>
                  <c:y val="-2.096875655273680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09D1-4870-B379-48029A5341CF}"/>
                </c:ext>
              </c:extLst>
            </c:dLbl>
            <c:dLbl>
              <c:idx val="6"/>
              <c:layout/>
              <c:tx>
                <c:rich>
                  <a:bodyPr/>
                  <a:lstStyle/>
                  <a:p>
                    <a:r>
                      <a:rPr lang="en-US"/>
                      <a:t>5,5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09D1-4870-B379-48029A5341CF}"/>
                </c:ext>
              </c:extLst>
            </c:dLbl>
            <c:dLbl>
              <c:idx val="13"/>
              <c:layout>
                <c:manualLayout>
                  <c:x val="4.243131430995997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09D1-4870-B379-48029A5341C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shade val="95000"/>
                          <a:satMod val="105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Лист1!$A$2:$A$17</c:f>
              <c:strCache>
                <c:ptCount val="16"/>
                <c:pt idx="0">
                  <c:v>Налоговые органы</c:v>
                </c:pt>
                <c:pt idx="1">
                  <c:v>Полиция, органы внутренних дел</c:v>
                </c:pt>
                <c:pt idx="2">
                  <c:v>Органы по охране труда</c:v>
                </c:pt>
                <c:pt idx="3">
                  <c:v>Прокуратура</c:v>
                </c:pt>
                <c:pt idx="4">
                  <c:v>Иные органы власти</c:v>
                </c:pt>
                <c:pt idx="5">
                  <c:v>Органы противопожарного надзора, МЧС</c:v>
                </c:pt>
                <c:pt idx="6">
                  <c:v>Органы по архитектуре и строительству</c:v>
                </c:pt>
                <c:pt idx="7">
                  <c:v>Судебные органы</c:v>
                </c:pt>
                <c:pt idx="8">
                  <c:v>Органы, занимающиеся вопросами предоставления земельных участков</c:v>
                </c:pt>
                <c:pt idx="9">
                  <c:v>Роспотребнадзор</c:v>
                </c:pt>
                <c:pt idx="10">
                  <c:v>Органы, предоставляющие в аренду помещения, находящиеся в гос. собс-ти</c:v>
                </c:pt>
                <c:pt idx="11">
                  <c:v>Органы по охране природных ресурсов и окружающей среды</c:v>
                </c:pt>
                <c:pt idx="12">
                  <c:v>Органы по реализации государственной политики в сфере торговли и пр.</c:v>
                </c:pt>
                <c:pt idx="13">
                  <c:v>Ростехнадзор</c:v>
                </c:pt>
                <c:pt idx="14">
                  <c:v>ФАС России</c:v>
                </c:pt>
                <c:pt idx="15">
                  <c:v>Росреестр</c:v>
                </c:pt>
              </c:strCache>
            </c:strRef>
          </c:cat>
          <c:val>
            <c:numRef>
              <c:f>Лист1!$B$2:$B$17</c:f>
              <c:numCache>
                <c:formatCode>0.0</c:formatCode>
                <c:ptCount val="16"/>
                <c:pt idx="0">
                  <c:v>16</c:v>
                </c:pt>
                <c:pt idx="1">
                  <c:v>13.3</c:v>
                </c:pt>
                <c:pt idx="2">
                  <c:v>12.7</c:v>
                </c:pt>
                <c:pt idx="3">
                  <c:v>12.3</c:v>
                </c:pt>
                <c:pt idx="4">
                  <c:v>9</c:v>
                </c:pt>
                <c:pt idx="5">
                  <c:v>8.6999999999999993</c:v>
                </c:pt>
                <c:pt idx="6">
                  <c:v>8</c:v>
                </c:pt>
                <c:pt idx="7">
                  <c:v>7.7</c:v>
                </c:pt>
                <c:pt idx="8">
                  <c:v>7.3</c:v>
                </c:pt>
                <c:pt idx="9">
                  <c:v>7.3</c:v>
                </c:pt>
                <c:pt idx="10">
                  <c:v>7.3</c:v>
                </c:pt>
                <c:pt idx="11">
                  <c:v>7.3</c:v>
                </c:pt>
                <c:pt idx="12">
                  <c:v>7</c:v>
                </c:pt>
                <c:pt idx="13">
                  <c:v>5.3</c:v>
                </c:pt>
                <c:pt idx="14">
                  <c:v>4.3</c:v>
                </c:pt>
                <c:pt idx="15">
                  <c:v>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9D1-4870-B379-48029A5341CF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Нет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6"/>
              <c:layout>
                <c:manualLayout>
                  <c:x val="0"/>
                  <c:y val="0"/>
                </c:manualLayout>
              </c:layout>
              <c:tx>
                <c:rich>
                  <a:bodyPr/>
                  <a:lstStyle/>
                  <a:p>
                    <a:fld id="{50B13882-A743-44FB-A469-302A27C27178}" type="VALUE">
                      <a:rPr lang="en-US"/>
                      <a:pPr/>
                      <a:t>[ЗНАЧЕНИЕ]</a:t>
                    </a:fld>
                    <a:endParaRPr lang="ru-RU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09D1-4870-B379-48029A5341C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shade val="95000"/>
                          <a:satMod val="105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Лист1!$A$2:$A$17</c:f>
              <c:strCache>
                <c:ptCount val="16"/>
                <c:pt idx="0">
                  <c:v>Налоговые органы</c:v>
                </c:pt>
                <c:pt idx="1">
                  <c:v>Полиция, органы внутренних дел</c:v>
                </c:pt>
                <c:pt idx="2">
                  <c:v>Органы по охране труда</c:v>
                </c:pt>
                <c:pt idx="3">
                  <c:v>Прокуратура</c:v>
                </c:pt>
                <c:pt idx="4">
                  <c:v>Иные органы власти</c:v>
                </c:pt>
                <c:pt idx="5">
                  <c:v>Органы противопожарного надзора, МЧС</c:v>
                </c:pt>
                <c:pt idx="6">
                  <c:v>Органы по архитектуре и строительству</c:v>
                </c:pt>
                <c:pt idx="7">
                  <c:v>Судебные органы</c:v>
                </c:pt>
                <c:pt idx="8">
                  <c:v>Органы, занимающиеся вопросами предоставления земельных участков</c:v>
                </c:pt>
                <c:pt idx="9">
                  <c:v>Роспотребнадзор</c:v>
                </c:pt>
                <c:pt idx="10">
                  <c:v>Органы, предоставляющие в аренду помещения, находящиеся в гос. собс-ти</c:v>
                </c:pt>
                <c:pt idx="11">
                  <c:v>Органы по охране природных ресурсов и окружающей среды</c:v>
                </c:pt>
                <c:pt idx="12">
                  <c:v>Органы по реализации государственной политики в сфере торговли и пр.</c:v>
                </c:pt>
                <c:pt idx="13">
                  <c:v>Ростехнадзор</c:v>
                </c:pt>
                <c:pt idx="14">
                  <c:v>ФАС России</c:v>
                </c:pt>
                <c:pt idx="15">
                  <c:v>Росреестр</c:v>
                </c:pt>
              </c:strCache>
            </c:strRef>
          </c:cat>
          <c:val>
            <c:numRef>
              <c:f>Лист1!$C$2:$C$17</c:f>
              <c:numCache>
                <c:formatCode>0.0</c:formatCode>
                <c:ptCount val="16"/>
                <c:pt idx="0">
                  <c:v>62.7</c:v>
                </c:pt>
                <c:pt idx="1">
                  <c:v>66.7</c:v>
                </c:pt>
                <c:pt idx="2">
                  <c:v>65</c:v>
                </c:pt>
                <c:pt idx="3">
                  <c:v>69.3</c:v>
                </c:pt>
                <c:pt idx="4">
                  <c:v>69.3</c:v>
                </c:pt>
                <c:pt idx="5">
                  <c:v>72</c:v>
                </c:pt>
                <c:pt idx="6">
                  <c:v>71.3</c:v>
                </c:pt>
                <c:pt idx="7">
                  <c:v>70</c:v>
                </c:pt>
                <c:pt idx="8">
                  <c:v>70</c:v>
                </c:pt>
                <c:pt idx="9">
                  <c:v>69.3</c:v>
                </c:pt>
                <c:pt idx="10">
                  <c:v>70.7</c:v>
                </c:pt>
                <c:pt idx="11">
                  <c:v>71.7</c:v>
                </c:pt>
                <c:pt idx="12">
                  <c:v>73.3</c:v>
                </c:pt>
                <c:pt idx="13">
                  <c:v>70</c:v>
                </c:pt>
                <c:pt idx="14">
                  <c:v>72</c:v>
                </c:pt>
                <c:pt idx="15">
                  <c:v>72.7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9D1-4870-B379-48029A5341CF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Не знают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11"/>
              <c:layout>
                <c:manualLayout>
                  <c:x val="-1.2046149901148288E-3"/>
                  <c:y val="1.5979737692605776E-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09D1-4870-B379-48029A5341CF}"/>
                </c:ext>
              </c:extLst>
            </c:dLbl>
            <c:dLbl>
              <c:idx val="25"/>
              <c:layout>
                <c:manualLayout>
                  <c:x val="-1.1611704598235191E-2"/>
                  <c:y val="1.3944188284882136E-1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9D1-4870-B379-48029A5341C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shade val="95000"/>
                          <a:satMod val="105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Лист1!$A$2:$A$17</c:f>
              <c:strCache>
                <c:ptCount val="16"/>
                <c:pt idx="0">
                  <c:v>Налоговые органы</c:v>
                </c:pt>
                <c:pt idx="1">
                  <c:v>Полиция, органы внутренних дел</c:v>
                </c:pt>
                <c:pt idx="2">
                  <c:v>Органы по охране труда</c:v>
                </c:pt>
                <c:pt idx="3">
                  <c:v>Прокуратура</c:v>
                </c:pt>
                <c:pt idx="4">
                  <c:v>Иные органы власти</c:v>
                </c:pt>
                <c:pt idx="5">
                  <c:v>Органы противопожарного надзора, МЧС</c:v>
                </c:pt>
                <c:pt idx="6">
                  <c:v>Органы по архитектуре и строительству</c:v>
                </c:pt>
                <c:pt idx="7">
                  <c:v>Судебные органы</c:v>
                </c:pt>
                <c:pt idx="8">
                  <c:v>Органы, занимающиеся вопросами предоставления земельных участков</c:v>
                </c:pt>
                <c:pt idx="9">
                  <c:v>Роспотребнадзор</c:v>
                </c:pt>
                <c:pt idx="10">
                  <c:v>Органы, предоставляющие в аренду помещения, находящиеся в гос. собс-ти</c:v>
                </c:pt>
                <c:pt idx="11">
                  <c:v>Органы по охране природных ресурсов и окружающей среды</c:v>
                </c:pt>
                <c:pt idx="12">
                  <c:v>Органы по реализации государственной политики в сфере торговли и пр.</c:v>
                </c:pt>
                <c:pt idx="13">
                  <c:v>Ростехнадзор</c:v>
                </c:pt>
                <c:pt idx="14">
                  <c:v>ФАС России</c:v>
                </c:pt>
                <c:pt idx="15">
                  <c:v>Росреестр</c:v>
                </c:pt>
              </c:strCache>
            </c:strRef>
          </c:cat>
          <c:val>
            <c:numRef>
              <c:f>Лист1!$D$2:$D$17</c:f>
              <c:numCache>
                <c:formatCode>0.0</c:formatCode>
                <c:ptCount val="16"/>
                <c:pt idx="0">
                  <c:v>21.3</c:v>
                </c:pt>
                <c:pt idx="1">
                  <c:v>20</c:v>
                </c:pt>
                <c:pt idx="2">
                  <c:v>22.3</c:v>
                </c:pt>
                <c:pt idx="3">
                  <c:v>18.3</c:v>
                </c:pt>
                <c:pt idx="4">
                  <c:v>21.7</c:v>
                </c:pt>
                <c:pt idx="5">
                  <c:v>19.3</c:v>
                </c:pt>
                <c:pt idx="6">
                  <c:v>20.7</c:v>
                </c:pt>
                <c:pt idx="7">
                  <c:v>22.3</c:v>
                </c:pt>
                <c:pt idx="8">
                  <c:v>22.7</c:v>
                </c:pt>
                <c:pt idx="9">
                  <c:v>23.3</c:v>
                </c:pt>
                <c:pt idx="10">
                  <c:v>22</c:v>
                </c:pt>
                <c:pt idx="11">
                  <c:v>21</c:v>
                </c:pt>
                <c:pt idx="12">
                  <c:v>19.7</c:v>
                </c:pt>
                <c:pt idx="13">
                  <c:v>24.7</c:v>
                </c:pt>
                <c:pt idx="14">
                  <c:v>23.7</c:v>
                </c:pt>
                <c:pt idx="15">
                  <c:v>24.7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09D1-4870-B379-48029A5341C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100"/>
        <c:axId val="620266848"/>
        <c:axId val="723870368"/>
      </c:barChart>
      <c:valAx>
        <c:axId val="723870368"/>
        <c:scaling>
          <c:orientation val="minMax"/>
        </c:scaling>
        <c:delete val="1"/>
        <c:axPos val="t"/>
        <c:numFmt formatCode="0%" sourceLinked="1"/>
        <c:majorTickMark val="out"/>
        <c:minorTickMark val="none"/>
        <c:tickLblPos val="nextTo"/>
        <c:crossAx val="620266848"/>
        <c:crosses val="autoZero"/>
        <c:crossBetween val="between"/>
      </c:valAx>
      <c:catAx>
        <c:axId val="620266848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nextTo"/>
        <c:spPr>
          <a:solidFill>
            <a:sysClr val="window" lastClr="FFFFFF"/>
          </a:solidFill>
          <a:ln w="9525" cap="flat" cmpd="sng" algn="ctr">
            <a:noFill/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723870368"/>
        <c:crosses val="autoZero"/>
        <c:auto val="0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"/>
          <c:y val="0.95156477586420418"/>
          <c:w val="0.99960410487472162"/>
          <c:h val="4.843522413579581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tint val="75000"/>
          <a:shade val="95000"/>
          <a:satMod val="105000"/>
        </a:schemeClr>
      </a:solidFill>
      <a:prstDash val="solid"/>
      <a:round/>
    </a:ln>
    <a:effectLst>
      <a:outerShdw blurRad="50800" dist="38100" dir="2700000" algn="tl" rotWithShape="0">
        <a:prstClr val="black">
          <a:alpha val="40000"/>
        </a:prstClr>
      </a:outerShdw>
    </a:effectLst>
  </c:spPr>
  <c:txPr>
    <a:bodyPr/>
    <a:lstStyle/>
    <a:p>
      <a:pPr>
        <a:defRPr sz="1000"/>
      </a:pPr>
      <a:endParaRPr lang="ru-RU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9015206596228512E-3"/>
          <c:y val="3.6154855643044617E-2"/>
          <c:w val="0.9980984793403771"/>
          <c:h val="0.7085649793882284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2022 год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6A28-4685-80CE-07E03D2C27A1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6A28-4685-80CE-07E03D2C27A1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6A28-4685-80CE-07E03D2C27A1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6A28-4685-80CE-07E03D2C27A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shade val="95000"/>
                          <a:satMod val="105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да, от федерального органа власти</c:v>
                </c:pt>
                <c:pt idx="1">
                  <c:v>да, от регионального органа власти</c:v>
                </c:pt>
                <c:pt idx="2">
                  <c:v>да, от муниципального органа власти</c:v>
                </c:pt>
                <c:pt idx="3">
                  <c:v>нет</c:v>
                </c:pt>
              </c:strCache>
            </c:strRef>
          </c:cat>
          <c:val>
            <c:numRef>
              <c:f>Лист1!$B$2:$B$5</c:f>
              <c:numCache>
                <c:formatCode>0.0</c:formatCode>
                <c:ptCount val="4"/>
                <c:pt idx="0">
                  <c:v>2</c:v>
                </c:pt>
                <c:pt idx="1">
                  <c:v>4.7</c:v>
                </c:pt>
                <c:pt idx="2">
                  <c:v>12.3</c:v>
                </c:pt>
                <c:pt idx="3">
                  <c:v>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A28-4685-80CE-07E03D2C27A1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2021 год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shade val="95000"/>
                          <a:satMod val="105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да, от федерального органа власти</c:v>
                </c:pt>
                <c:pt idx="1">
                  <c:v>да, от регионального органа власти</c:v>
                </c:pt>
                <c:pt idx="2">
                  <c:v>да, от муниципального органа власти</c:v>
                </c:pt>
                <c:pt idx="3">
                  <c:v>нет</c:v>
                </c:pt>
              </c:strCache>
            </c:strRef>
          </c:cat>
          <c:val>
            <c:numRef>
              <c:f>Лист1!$C$2:$C$5</c:f>
              <c:numCache>
                <c:formatCode>0.0</c:formatCode>
                <c:ptCount val="4"/>
                <c:pt idx="0">
                  <c:v>2.2999999999999998</c:v>
                </c:pt>
                <c:pt idx="1">
                  <c:v>4.7</c:v>
                </c:pt>
                <c:pt idx="2">
                  <c:v>11</c:v>
                </c:pt>
                <c:pt idx="3">
                  <c:v>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A28-4685-80CE-07E03D2C27A1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2020 год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shade val="95000"/>
                          <a:satMod val="105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да, от федерального органа власти</c:v>
                </c:pt>
                <c:pt idx="1">
                  <c:v>да, от регионального органа власти</c:v>
                </c:pt>
                <c:pt idx="2">
                  <c:v>да, от муниципального органа власти</c:v>
                </c:pt>
                <c:pt idx="3">
                  <c:v>нет</c:v>
                </c:pt>
              </c:strCache>
            </c:strRef>
          </c:cat>
          <c:val>
            <c:numRef>
              <c:f>Лист1!$D$2:$D$5</c:f>
              <c:numCache>
                <c:formatCode>####.0</c:formatCode>
                <c:ptCount val="4"/>
                <c:pt idx="0">
                  <c:v>2.6666666666666665</c:v>
                </c:pt>
                <c:pt idx="1">
                  <c:v>4.333333333333333</c:v>
                </c:pt>
                <c:pt idx="2">
                  <c:v>9.6666666666666661</c:v>
                </c:pt>
                <c:pt idx="3">
                  <c:v>83.333333333333329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A28-4685-80CE-07E03D2C27A1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2019 год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shade val="95000"/>
                          <a:satMod val="105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да, от федерального органа власти</c:v>
                </c:pt>
                <c:pt idx="1">
                  <c:v>да, от регионального органа власти</c:v>
                </c:pt>
                <c:pt idx="2">
                  <c:v>да, от муниципального органа власти</c:v>
                </c:pt>
                <c:pt idx="3">
                  <c:v>нет</c:v>
                </c:pt>
              </c:strCache>
            </c:strRef>
          </c:cat>
          <c:val>
            <c:numRef>
              <c:f>Лист1!$E$2:$E$5</c:f>
              <c:numCache>
                <c:formatCode>###0.0</c:formatCode>
                <c:ptCount val="4"/>
                <c:pt idx="0">
                  <c:v>3</c:v>
                </c:pt>
                <c:pt idx="1">
                  <c:v>6.7</c:v>
                </c:pt>
                <c:pt idx="2">
                  <c:v>9.3000000000000007</c:v>
                </c:pt>
                <c:pt idx="3">
                  <c:v>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6A28-4685-80CE-07E03D2C27A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axId val="467176416"/>
        <c:axId val="467184616"/>
      </c:barChart>
      <c:catAx>
        <c:axId val="4671764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noFill/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467184616"/>
        <c:crosses val="autoZero"/>
        <c:auto val="1"/>
        <c:lblAlgn val="ctr"/>
        <c:lblOffset val="100"/>
        <c:noMultiLvlLbl val="0"/>
      </c:catAx>
      <c:valAx>
        <c:axId val="467184616"/>
        <c:scaling>
          <c:orientation val="minMax"/>
        </c:scaling>
        <c:delete val="1"/>
        <c:axPos val="l"/>
        <c:numFmt formatCode="0.0" sourceLinked="1"/>
        <c:majorTickMark val="out"/>
        <c:minorTickMark val="none"/>
        <c:tickLblPos val="nextTo"/>
        <c:crossAx val="4671764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90544634537207558"/>
          <c:w val="0.99877992647645464"/>
          <c:h val="8.562533521783262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tint val="75000"/>
          <a:shade val="95000"/>
          <a:satMod val="105000"/>
        </a:schemeClr>
      </a:solidFill>
      <a:prstDash val="solid"/>
      <a:round/>
    </a:ln>
    <a:effectLst>
      <a:outerShdw blurRad="50800" dist="38100" dir="2700000" algn="tl" rotWithShape="0">
        <a:prstClr val="black">
          <a:alpha val="40000"/>
        </a:prstClr>
      </a:outerShdw>
    </a:effectLst>
  </c:spPr>
  <c:txPr>
    <a:bodyPr/>
    <a:lstStyle/>
    <a:p>
      <a:pPr>
        <a:defRPr sz="1200">
          <a:latin typeface="+mn-lt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7671263422547627"/>
          <c:y val="1.3423108912163969E-2"/>
          <c:w val="0.50510082381557331"/>
          <c:h val="0.92576897263252078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Да, 1 раз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2"/>
              <c:layout>
                <c:manualLayout>
                  <c:x val="7.7942322681215899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181B-4DC7-B642-A876470214B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Лист1!$A$2:$A$13</c:f>
              <c:strCache>
                <c:ptCount val="12"/>
                <c:pt idx="0">
                  <c:v>Федеральный уровень, 2019 год</c:v>
                </c:pt>
                <c:pt idx="1">
                  <c:v>Региональный уровень, 2019 год</c:v>
                </c:pt>
                <c:pt idx="2">
                  <c:v>Муниципальный уровень, 2019 год</c:v>
                </c:pt>
                <c:pt idx="3">
                  <c:v>Федеральный уровень, 2020 год</c:v>
                </c:pt>
                <c:pt idx="4">
                  <c:v>Региональный уровень, 2020 год</c:v>
                </c:pt>
                <c:pt idx="5">
                  <c:v>Муниципальный уровень, 2020 год</c:v>
                </c:pt>
                <c:pt idx="6">
                  <c:v>Федеральный уровень, 2021 год</c:v>
                </c:pt>
                <c:pt idx="7">
                  <c:v>Региональный уровень, 2021 год</c:v>
                </c:pt>
                <c:pt idx="8">
                  <c:v>Муниципальный уровень, 2021 год</c:v>
                </c:pt>
                <c:pt idx="9">
                  <c:v>Федеральный уровень, 2022 год</c:v>
                </c:pt>
                <c:pt idx="10">
                  <c:v>Региональный уровень, 2022 год</c:v>
                </c:pt>
                <c:pt idx="11">
                  <c:v>Муниципальный уровень, 2022 год</c:v>
                </c:pt>
              </c:strCache>
            </c:strRef>
          </c:cat>
          <c:val>
            <c:numRef>
              <c:f>Лист1!$B$2:$B$13</c:f>
              <c:numCache>
                <c:formatCode>0.0</c:formatCode>
                <c:ptCount val="12"/>
                <c:pt idx="0">
                  <c:v>5</c:v>
                </c:pt>
                <c:pt idx="1">
                  <c:v>1</c:v>
                </c:pt>
                <c:pt idx="2">
                  <c:v>1</c:v>
                </c:pt>
                <c:pt idx="3">
                  <c:v>18</c:v>
                </c:pt>
                <c:pt idx="4">
                  <c:v>12</c:v>
                </c:pt>
                <c:pt idx="5">
                  <c:v>32</c:v>
                </c:pt>
                <c:pt idx="6">
                  <c:v>11.1</c:v>
                </c:pt>
                <c:pt idx="7">
                  <c:v>14.8</c:v>
                </c:pt>
                <c:pt idx="8">
                  <c:v>31.5</c:v>
                </c:pt>
                <c:pt idx="9">
                  <c:v>12.3</c:v>
                </c:pt>
                <c:pt idx="10">
                  <c:v>15.8</c:v>
                </c:pt>
                <c:pt idx="11">
                  <c:v>26.3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81B-4DC7-B642-A876470214B9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Да, 2 раза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1.7053411971204302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181B-4DC7-B642-A876470214B9}"/>
                </c:ext>
              </c:extLst>
            </c:dLbl>
            <c:dLbl>
              <c:idx val="1"/>
              <c:layout>
                <c:manualLayout>
                  <c:x val="4.6297207640711574E-3"/>
                  <c:y val="-5.15873015873015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9942220764071144E-2"/>
                      <c:h val="6.5198412698412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181B-4DC7-B642-A876470214B9}"/>
                </c:ext>
              </c:extLst>
            </c:dLbl>
            <c:dLbl>
              <c:idx val="2"/>
              <c:layout>
                <c:manualLayout>
                  <c:x val="3.4107028515434012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181B-4DC7-B642-A876470214B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Лист1!$A$2:$A$13</c:f>
              <c:strCache>
                <c:ptCount val="12"/>
                <c:pt idx="0">
                  <c:v>Федеральный уровень, 2019 год</c:v>
                </c:pt>
                <c:pt idx="1">
                  <c:v>Региональный уровень, 2019 год</c:v>
                </c:pt>
                <c:pt idx="2">
                  <c:v>Муниципальный уровень, 2019 год</c:v>
                </c:pt>
                <c:pt idx="3">
                  <c:v>Федеральный уровень, 2020 год</c:v>
                </c:pt>
                <c:pt idx="4">
                  <c:v>Региональный уровень, 2020 год</c:v>
                </c:pt>
                <c:pt idx="5">
                  <c:v>Муниципальный уровень, 2020 год</c:v>
                </c:pt>
                <c:pt idx="6">
                  <c:v>Федеральный уровень, 2021 год</c:v>
                </c:pt>
                <c:pt idx="7">
                  <c:v>Региональный уровень, 2021 год</c:v>
                </c:pt>
                <c:pt idx="8">
                  <c:v>Муниципальный уровень, 2021 год</c:v>
                </c:pt>
                <c:pt idx="9">
                  <c:v>Федеральный уровень, 2022 год</c:v>
                </c:pt>
                <c:pt idx="10">
                  <c:v>Региональный уровень, 2022 год</c:v>
                </c:pt>
                <c:pt idx="11">
                  <c:v>Муниципальный уровень, 2022 год</c:v>
                </c:pt>
              </c:strCache>
            </c:strRef>
          </c:cat>
          <c:val>
            <c:numRef>
              <c:f>Лист1!$C$2:$C$13</c:f>
              <c:numCache>
                <c:formatCode>0.0</c:formatCode>
                <c:ptCount val="12"/>
                <c:pt idx="0">
                  <c:v>4.7</c:v>
                </c:pt>
                <c:pt idx="1">
                  <c:v>4.7</c:v>
                </c:pt>
                <c:pt idx="2">
                  <c:v>7.3</c:v>
                </c:pt>
                <c:pt idx="3">
                  <c:v>12</c:v>
                </c:pt>
                <c:pt idx="4">
                  <c:v>18</c:v>
                </c:pt>
                <c:pt idx="5">
                  <c:v>10</c:v>
                </c:pt>
                <c:pt idx="6">
                  <c:v>14.8</c:v>
                </c:pt>
                <c:pt idx="7">
                  <c:v>18.5</c:v>
                </c:pt>
                <c:pt idx="8">
                  <c:v>7.4</c:v>
                </c:pt>
                <c:pt idx="9">
                  <c:v>14</c:v>
                </c:pt>
                <c:pt idx="10">
                  <c:v>7</c:v>
                </c:pt>
                <c:pt idx="11">
                  <c:v>10.5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181B-4DC7-B642-A876470214B9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Да, 3 и более раз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3.6138438657755463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181B-4DC7-B642-A876470214B9}"/>
                </c:ext>
              </c:extLst>
            </c:dLbl>
            <c:dLbl>
              <c:idx val="2"/>
              <c:layout>
                <c:manualLayout>
                  <c:x val="4.1666666666666664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181B-4DC7-B642-A876470214B9}"/>
                </c:ext>
              </c:extLst>
            </c:dLbl>
            <c:dLbl>
              <c:idx val="3"/>
              <c:layout>
                <c:manualLayout>
                  <c:x val="1.8186541958950281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181B-4DC7-B642-A876470214B9}"/>
                </c:ext>
              </c:extLst>
            </c:dLbl>
            <c:dLbl>
              <c:idx val="6"/>
              <c:layout>
                <c:manualLayout>
                  <c:x val="1.558846453624318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181B-4DC7-B642-A876470214B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Лист1!$A$2:$A$13</c:f>
              <c:strCache>
                <c:ptCount val="12"/>
                <c:pt idx="0">
                  <c:v>Федеральный уровень, 2019 год</c:v>
                </c:pt>
                <c:pt idx="1">
                  <c:v>Региональный уровень, 2019 год</c:v>
                </c:pt>
                <c:pt idx="2">
                  <c:v>Муниципальный уровень, 2019 год</c:v>
                </c:pt>
                <c:pt idx="3">
                  <c:v>Федеральный уровень, 2020 год</c:v>
                </c:pt>
                <c:pt idx="4">
                  <c:v>Региональный уровень, 2020 год</c:v>
                </c:pt>
                <c:pt idx="5">
                  <c:v>Муниципальный уровень, 2020 год</c:v>
                </c:pt>
                <c:pt idx="6">
                  <c:v>Федеральный уровень, 2021 год</c:v>
                </c:pt>
                <c:pt idx="7">
                  <c:v>Региональный уровень, 2021 год</c:v>
                </c:pt>
                <c:pt idx="8">
                  <c:v>Муниципальный уровень, 2021 год</c:v>
                </c:pt>
                <c:pt idx="9">
                  <c:v>Федеральный уровень, 2022 год</c:v>
                </c:pt>
                <c:pt idx="10">
                  <c:v>Региональный уровень, 2022 год</c:v>
                </c:pt>
                <c:pt idx="11">
                  <c:v>Муниципальный уровень, 2022 год</c:v>
                </c:pt>
              </c:strCache>
            </c:strRef>
          </c:cat>
          <c:val>
            <c:numRef>
              <c:f>Лист1!$D$2:$D$13</c:f>
              <c:numCache>
                <c:formatCode>0.0</c:formatCode>
                <c:ptCount val="12"/>
                <c:pt idx="0">
                  <c:v>6.7</c:v>
                </c:pt>
                <c:pt idx="1">
                  <c:v>10.7</c:v>
                </c:pt>
                <c:pt idx="2">
                  <c:v>10.7</c:v>
                </c:pt>
                <c:pt idx="3">
                  <c:v>6</c:v>
                </c:pt>
                <c:pt idx="4">
                  <c:v>14</c:v>
                </c:pt>
                <c:pt idx="5">
                  <c:v>20</c:v>
                </c:pt>
                <c:pt idx="6">
                  <c:v>3.7</c:v>
                </c:pt>
                <c:pt idx="7">
                  <c:v>13</c:v>
                </c:pt>
                <c:pt idx="8">
                  <c:v>24.1</c:v>
                </c:pt>
                <c:pt idx="9">
                  <c:v>5.3</c:v>
                </c:pt>
                <c:pt idx="10">
                  <c:v>8.8000000000000007</c:v>
                </c:pt>
                <c:pt idx="11">
                  <c:v>15.8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181B-4DC7-B642-A876470214B9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Нет, не получали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Лист1!$A$2:$A$13</c:f>
              <c:strCache>
                <c:ptCount val="12"/>
                <c:pt idx="0">
                  <c:v>Федеральный уровень, 2019 год</c:v>
                </c:pt>
                <c:pt idx="1">
                  <c:v>Региональный уровень, 2019 год</c:v>
                </c:pt>
                <c:pt idx="2">
                  <c:v>Муниципальный уровень, 2019 год</c:v>
                </c:pt>
                <c:pt idx="3">
                  <c:v>Федеральный уровень, 2020 год</c:v>
                </c:pt>
                <c:pt idx="4">
                  <c:v>Региональный уровень, 2020 год</c:v>
                </c:pt>
                <c:pt idx="5">
                  <c:v>Муниципальный уровень, 2020 год</c:v>
                </c:pt>
                <c:pt idx="6">
                  <c:v>Федеральный уровень, 2021 год</c:v>
                </c:pt>
                <c:pt idx="7">
                  <c:v>Региональный уровень, 2021 год</c:v>
                </c:pt>
                <c:pt idx="8">
                  <c:v>Муниципальный уровень, 2021 год</c:v>
                </c:pt>
                <c:pt idx="9">
                  <c:v>Федеральный уровень, 2022 год</c:v>
                </c:pt>
                <c:pt idx="10">
                  <c:v>Региональный уровень, 2022 год</c:v>
                </c:pt>
                <c:pt idx="11">
                  <c:v>Муниципальный уровень, 2022 год</c:v>
                </c:pt>
              </c:strCache>
            </c:strRef>
          </c:cat>
          <c:val>
            <c:numRef>
              <c:f>Лист1!$E$2:$E$13</c:f>
              <c:numCache>
                <c:formatCode>0.0</c:formatCode>
                <c:ptCount val="12"/>
                <c:pt idx="0">
                  <c:v>83.7</c:v>
                </c:pt>
                <c:pt idx="1">
                  <c:v>83.7</c:v>
                </c:pt>
                <c:pt idx="2">
                  <c:v>81</c:v>
                </c:pt>
                <c:pt idx="3">
                  <c:v>64</c:v>
                </c:pt>
                <c:pt idx="4">
                  <c:v>56</c:v>
                </c:pt>
                <c:pt idx="5">
                  <c:v>38</c:v>
                </c:pt>
                <c:pt idx="6">
                  <c:v>70.400000000000006</c:v>
                </c:pt>
                <c:pt idx="7">
                  <c:v>53.7</c:v>
                </c:pt>
                <c:pt idx="8">
                  <c:v>37</c:v>
                </c:pt>
                <c:pt idx="9">
                  <c:v>68.400000000000006</c:v>
                </c:pt>
                <c:pt idx="10">
                  <c:v>68.400000000000006</c:v>
                </c:pt>
                <c:pt idx="11">
                  <c:v>47.4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181B-4DC7-B642-A876470214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100"/>
        <c:axId val="654395000"/>
        <c:axId val="654395656"/>
      </c:barChart>
      <c:catAx>
        <c:axId val="6543950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54395656"/>
        <c:crosses val="autoZero"/>
        <c:auto val="1"/>
        <c:lblAlgn val="ctr"/>
        <c:lblOffset val="100"/>
        <c:noMultiLvlLbl val="0"/>
      </c:catAx>
      <c:valAx>
        <c:axId val="654395656"/>
        <c:scaling>
          <c:orientation val="minMax"/>
          <c:max val="100"/>
        </c:scaling>
        <c:delete val="1"/>
        <c:axPos val="b"/>
        <c:numFmt formatCode="0.0" sourceLinked="1"/>
        <c:majorTickMark val="none"/>
        <c:minorTickMark val="none"/>
        <c:tickLblPos val="nextTo"/>
        <c:crossAx val="6543950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92787987418313189"/>
          <c:w val="0.99872694206287349"/>
          <c:h val="6.727715280054120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 w="9525" cap="flat" cmpd="sng" algn="ctr">
      <a:solidFill>
        <a:schemeClr val="bg1">
          <a:lumMod val="50000"/>
        </a:schemeClr>
      </a:solidFill>
      <a:round/>
    </a:ln>
    <a:effectLst>
      <a:outerShdw blurRad="50800" dist="38100" dir="2700000" algn="tl" rotWithShape="0">
        <a:prstClr val="black">
          <a:alpha val="40000"/>
        </a:prstClr>
      </a:outerShdw>
    </a:effectLst>
  </c:spPr>
  <c:txPr>
    <a:bodyPr/>
    <a:lstStyle/>
    <a:p>
      <a:pPr>
        <a:defRPr sz="1100">
          <a:solidFill>
            <a:sysClr val="windowText" lastClr="000000"/>
          </a:solidFill>
        </a:defRPr>
      </a:pPr>
      <a:endParaRPr lang="ru-RU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6683830343498567"/>
          <c:y val="2.3809523809523808E-2"/>
          <c:w val="0.50769869666525513"/>
          <c:h val="0.88926716540982176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менее 5%</c:v>
                </c:pt>
              </c:strCache>
            </c:strRef>
          </c:tx>
          <c:spPr>
            <a:solidFill>
              <a:srgbClr val="9BBB59">
                <a:lumMod val="75000"/>
              </a:srgbClr>
            </a:solidFill>
            <a:ln>
              <a:noFill/>
            </a:ln>
            <a:effectLst/>
          </c:spPr>
          <c:invertIfNegative val="0"/>
          <c:dLbls>
            <c:dLbl>
              <c:idx val="3"/>
              <c:layout>
                <c:manualLayout>
                  <c:x val="-7.7942322681215899E-3"/>
                  <c:y val="-4.03225806451613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F80C-43F4-BBBF-8A3F8B50BF43}"/>
                </c:ext>
              </c:extLst>
            </c:dLbl>
            <c:dLbl>
              <c:idx val="4"/>
              <c:layout>
                <c:manualLayout>
                  <c:x val="-7.7942322681215899E-3"/>
                  <c:y val="-4.421562689279224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4679239724808366E-2"/>
                      <c:h val="5.418099490045134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F80C-43F4-BBBF-8A3F8B50BF43}"/>
                </c:ext>
              </c:extLst>
            </c:dLbl>
            <c:dLbl>
              <c:idx val="5"/>
              <c:layout>
                <c:manualLayout>
                  <c:x val="-1.0392309690828787E-2"/>
                  <c:y val="-4.65260545905707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F80C-43F4-BBBF-8A3F8B50BF43}"/>
                </c:ext>
              </c:extLst>
            </c:dLbl>
            <c:dLbl>
              <c:idx val="6"/>
              <c:layout>
                <c:manualLayout>
                  <c:x val="-5.1961548454143936E-3"/>
                  <c:y val="-4.03225806451613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F80C-43F4-BBBF-8A3F8B50BF43}"/>
                </c:ext>
              </c:extLst>
            </c:dLbl>
            <c:dLbl>
              <c:idx val="7"/>
              <c:layout>
                <c:manualLayout>
                  <c:x val="-5.1961548454143936E-3"/>
                  <c:y val="-3.72208436724565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80C-43F4-BBBF-8A3F8B50BF43}"/>
                </c:ext>
              </c:extLst>
            </c:dLbl>
            <c:dLbl>
              <c:idx val="8"/>
              <c:layout>
                <c:manualLayout>
                  <c:x val="-7.7942322681215899E-3"/>
                  <c:y val="-4.03225806451612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F80C-43F4-BBBF-8A3F8B50BF4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Лист1!$A$2:$A$10</c:f>
              <c:strCache>
                <c:ptCount val="9"/>
                <c:pt idx="0">
                  <c:v>Федеральный уровень, 2020 год</c:v>
                </c:pt>
                <c:pt idx="1">
                  <c:v>Региональный уровень, 2020 год</c:v>
                </c:pt>
                <c:pt idx="2">
                  <c:v>Муниципальный уровень, 2020 год</c:v>
                </c:pt>
                <c:pt idx="3">
                  <c:v>Федеральный уровень, 2021 год</c:v>
                </c:pt>
                <c:pt idx="4">
                  <c:v>Региональный уровень, 2021 год</c:v>
                </c:pt>
                <c:pt idx="5">
                  <c:v>Муниципальный уровень, 2021 год</c:v>
                </c:pt>
                <c:pt idx="6">
                  <c:v>Федеральный уровень, 2022 год</c:v>
                </c:pt>
                <c:pt idx="7">
                  <c:v>Региональный уровень, 2022 год</c:v>
                </c:pt>
                <c:pt idx="8">
                  <c:v>Муниципальный уровень, 2022 год</c:v>
                </c:pt>
              </c:strCache>
            </c:strRef>
          </c:cat>
          <c:val>
            <c:numRef>
              <c:f>Лист1!$B$2:$B$10</c:f>
              <c:numCache>
                <c:formatCode>####.0</c:formatCode>
                <c:ptCount val="9"/>
                <c:pt idx="0">
                  <c:v>9.7560975609756095</c:v>
                </c:pt>
                <c:pt idx="1">
                  <c:v>9.7560975609756095</c:v>
                </c:pt>
                <c:pt idx="2">
                  <c:v>12.195121951219512</c:v>
                </c:pt>
                <c:pt idx="3">
                  <c:v>4.3</c:v>
                </c:pt>
                <c:pt idx="4">
                  <c:v>2.2000000000000002</c:v>
                </c:pt>
                <c:pt idx="5">
                  <c:v>4.3</c:v>
                </c:pt>
                <c:pt idx="6">
                  <c:v>2.4</c:v>
                </c:pt>
                <c:pt idx="8">
                  <c:v>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80C-43F4-BBBF-8A3F8B50BF43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5 - 10%</c:v>
                </c:pt>
              </c:strCache>
            </c:strRef>
          </c:tx>
          <c:spPr>
            <a:solidFill>
              <a:srgbClr val="9BBB59"/>
            </a:solidFill>
            <a:ln>
              <a:noFill/>
            </a:ln>
            <a:effectLst/>
          </c:spPr>
          <c:invertIfNegative val="0"/>
          <c:dLbls>
            <c:dLbl>
              <c:idx val="4"/>
              <c:layout>
                <c:manualLayout>
                  <c:x val="-2.598077422707291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F80C-43F4-BBBF-8A3F8B50BF4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Лист1!$A$2:$A$10</c:f>
              <c:strCache>
                <c:ptCount val="9"/>
                <c:pt idx="0">
                  <c:v>Федеральный уровень, 2020 год</c:v>
                </c:pt>
                <c:pt idx="1">
                  <c:v>Региональный уровень, 2020 год</c:v>
                </c:pt>
                <c:pt idx="2">
                  <c:v>Муниципальный уровень, 2020 год</c:v>
                </c:pt>
                <c:pt idx="3">
                  <c:v>Федеральный уровень, 2021 год</c:v>
                </c:pt>
                <c:pt idx="4">
                  <c:v>Региональный уровень, 2021 год</c:v>
                </c:pt>
                <c:pt idx="5">
                  <c:v>Муниципальный уровень, 2021 год</c:v>
                </c:pt>
                <c:pt idx="6">
                  <c:v>Федеральный уровень, 2022 год</c:v>
                </c:pt>
                <c:pt idx="7">
                  <c:v>Региональный уровень, 2022 год</c:v>
                </c:pt>
                <c:pt idx="8">
                  <c:v>Муниципальный уровень, 2022 год</c:v>
                </c:pt>
              </c:strCache>
            </c:strRef>
          </c:cat>
          <c:val>
            <c:numRef>
              <c:f>Лист1!$C$2:$C$10</c:f>
              <c:numCache>
                <c:formatCode>####.0</c:formatCode>
                <c:ptCount val="9"/>
                <c:pt idx="0">
                  <c:v>12.195121951219512</c:v>
                </c:pt>
                <c:pt idx="1">
                  <c:v>9.7560975609756095</c:v>
                </c:pt>
                <c:pt idx="2">
                  <c:v>14.634146341463415</c:v>
                </c:pt>
                <c:pt idx="3">
                  <c:v>10.9</c:v>
                </c:pt>
                <c:pt idx="4">
                  <c:v>6.5</c:v>
                </c:pt>
                <c:pt idx="5">
                  <c:v>13</c:v>
                </c:pt>
                <c:pt idx="6">
                  <c:v>7.1</c:v>
                </c:pt>
                <c:pt idx="7">
                  <c:v>7.1</c:v>
                </c:pt>
                <c:pt idx="8">
                  <c:v>11.9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F80C-43F4-BBBF-8A3F8B50BF43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10 - 15%</c:v>
                </c:pt>
              </c:strCache>
            </c:strRef>
          </c:tx>
          <c:spPr>
            <a:solidFill>
              <a:srgbClr val="9BBB59">
                <a:lumMod val="60000"/>
                <a:lumOff val="40000"/>
              </a:srgb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7.7942322681215899E-3"/>
                  <c:y val="-1.4941419354155492E-1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F80C-43F4-BBBF-8A3F8B50BF43}"/>
                </c:ext>
              </c:extLst>
            </c:dLbl>
            <c:dLbl>
              <c:idx val="6"/>
              <c:layout>
                <c:manualLayout>
                  <c:x val="1.2990387113535888E-2"/>
                  <c:y val="2.8432260464560779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F80C-43F4-BBBF-8A3F8B50BF4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Лист1!$A$2:$A$10</c:f>
              <c:strCache>
                <c:ptCount val="9"/>
                <c:pt idx="0">
                  <c:v>Федеральный уровень, 2020 год</c:v>
                </c:pt>
                <c:pt idx="1">
                  <c:v>Региональный уровень, 2020 год</c:v>
                </c:pt>
                <c:pt idx="2">
                  <c:v>Муниципальный уровень, 2020 год</c:v>
                </c:pt>
                <c:pt idx="3">
                  <c:v>Федеральный уровень, 2021 год</c:v>
                </c:pt>
                <c:pt idx="4">
                  <c:v>Региональный уровень, 2021 год</c:v>
                </c:pt>
                <c:pt idx="5">
                  <c:v>Муниципальный уровень, 2021 год</c:v>
                </c:pt>
                <c:pt idx="6">
                  <c:v>Федеральный уровень, 2022 год</c:v>
                </c:pt>
                <c:pt idx="7">
                  <c:v>Региональный уровень, 2022 год</c:v>
                </c:pt>
                <c:pt idx="8">
                  <c:v>Муниципальный уровень, 2022 год</c:v>
                </c:pt>
              </c:strCache>
            </c:strRef>
          </c:cat>
          <c:val>
            <c:numRef>
              <c:f>Лист1!$D$2:$D$10</c:f>
              <c:numCache>
                <c:formatCode>####.0</c:formatCode>
                <c:ptCount val="9"/>
                <c:pt idx="0">
                  <c:v>4.8780487804878048</c:v>
                </c:pt>
                <c:pt idx="1">
                  <c:v>7.3170731707317076</c:v>
                </c:pt>
                <c:pt idx="2">
                  <c:v>7.3170731707317076</c:v>
                </c:pt>
                <c:pt idx="3">
                  <c:v>6.5</c:v>
                </c:pt>
                <c:pt idx="4">
                  <c:v>10.9</c:v>
                </c:pt>
                <c:pt idx="5">
                  <c:v>6.5</c:v>
                </c:pt>
                <c:pt idx="6">
                  <c:v>2.4</c:v>
                </c:pt>
                <c:pt idx="7">
                  <c:v>9.5</c:v>
                </c:pt>
                <c:pt idx="8">
                  <c:v>7.1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F80C-43F4-BBBF-8A3F8B50BF43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15 - 20%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Лист1!$A$2:$A$10</c:f>
              <c:strCache>
                <c:ptCount val="9"/>
                <c:pt idx="0">
                  <c:v>Федеральный уровень, 2020 год</c:v>
                </c:pt>
                <c:pt idx="1">
                  <c:v>Региональный уровень, 2020 год</c:v>
                </c:pt>
                <c:pt idx="2">
                  <c:v>Муниципальный уровень, 2020 год</c:v>
                </c:pt>
                <c:pt idx="3">
                  <c:v>Федеральный уровень, 2021 год</c:v>
                </c:pt>
                <c:pt idx="4">
                  <c:v>Региональный уровень, 2021 год</c:v>
                </c:pt>
                <c:pt idx="5">
                  <c:v>Муниципальный уровень, 2021 год</c:v>
                </c:pt>
                <c:pt idx="6">
                  <c:v>Федеральный уровень, 2022 год</c:v>
                </c:pt>
                <c:pt idx="7">
                  <c:v>Региональный уровень, 2022 год</c:v>
                </c:pt>
                <c:pt idx="8">
                  <c:v>Муниципальный уровень, 2022 год</c:v>
                </c:pt>
              </c:strCache>
            </c:strRef>
          </c:cat>
          <c:val>
            <c:numRef>
              <c:f>Лист1!$E$2:$E$10</c:f>
              <c:numCache>
                <c:formatCode>General</c:formatCode>
                <c:ptCount val="9"/>
              </c:numCache>
            </c:numRef>
          </c:val>
          <c:extLst>
            <c:ext xmlns:c16="http://schemas.microsoft.com/office/drawing/2014/chart" uri="{C3380CC4-5D6E-409C-BE32-E72D297353CC}">
              <c16:uniqueId val="{0000000C-F80C-43F4-BBBF-8A3F8B50BF43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20 - 25%</c:v>
                </c:pt>
              </c:strCache>
            </c:strRef>
          </c:tx>
          <c:spPr>
            <a:solidFill>
              <a:srgbClr val="4F81BD">
                <a:lumMod val="60000"/>
                <a:lumOff val="40000"/>
              </a:srgbClr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1.8186541958950378E-2"/>
                  <c:y val="-7.4707096770777462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F80C-43F4-BBBF-8A3F8B50BF43}"/>
                </c:ext>
              </c:extLst>
            </c:dLbl>
            <c:dLbl>
              <c:idx val="2"/>
              <c:layout>
                <c:manualLayout>
                  <c:x val="-9.5261738360866663E-17"/>
                  <c:y val="-3.2599837000815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E-F80C-43F4-BBBF-8A3F8B50BF43}"/>
                </c:ext>
              </c:extLst>
            </c:dLbl>
            <c:dLbl>
              <c:idx val="3"/>
              <c:layout>
                <c:manualLayout>
                  <c:x val="5.1961548454143936E-3"/>
                  <c:y val="-3.25998370008149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F-F80C-43F4-BBBF-8A3F8B50BF4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Лист1!$A$2:$A$10</c:f>
              <c:strCache>
                <c:ptCount val="9"/>
                <c:pt idx="0">
                  <c:v>Федеральный уровень, 2020 год</c:v>
                </c:pt>
                <c:pt idx="1">
                  <c:v>Региональный уровень, 2020 год</c:v>
                </c:pt>
                <c:pt idx="2">
                  <c:v>Муниципальный уровень, 2020 год</c:v>
                </c:pt>
                <c:pt idx="3">
                  <c:v>Федеральный уровень, 2021 год</c:v>
                </c:pt>
                <c:pt idx="4">
                  <c:v>Региональный уровень, 2021 год</c:v>
                </c:pt>
                <c:pt idx="5">
                  <c:v>Муниципальный уровень, 2021 год</c:v>
                </c:pt>
                <c:pt idx="6">
                  <c:v>Федеральный уровень, 2022 год</c:v>
                </c:pt>
                <c:pt idx="7">
                  <c:v>Региональный уровень, 2022 год</c:v>
                </c:pt>
                <c:pt idx="8">
                  <c:v>Муниципальный уровень, 2022 год</c:v>
                </c:pt>
              </c:strCache>
            </c:strRef>
          </c:cat>
          <c:val>
            <c:numRef>
              <c:f>Лист1!$F$2:$F$10</c:f>
              <c:numCache>
                <c:formatCode>####.0</c:formatCode>
                <c:ptCount val="9"/>
                <c:pt idx="1">
                  <c:v>2.4390243902439024</c:v>
                </c:pt>
                <c:pt idx="2">
                  <c:v>2.4390243902439024</c:v>
                </c:pt>
                <c:pt idx="3">
                  <c:v>2.2000000000000002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F80C-43F4-BBBF-8A3F8B50BF43}"/>
            </c:ext>
          </c:extLst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25 - 50%</c:v>
                </c:pt>
              </c:strCache>
            </c:strRef>
          </c:tx>
          <c:spPr>
            <a:solidFill>
              <a:srgbClr val="4F81BD"/>
            </a:solidFill>
            <a:ln>
              <a:noFill/>
            </a:ln>
            <a:effectLst/>
          </c:spPr>
          <c:invertIfNegative val="0"/>
          <c:dLbls>
            <c:dLbl>
              <c:idx val="2"/>
              <c:layout>
                <c:manualLayout>
                  <c:x val="2.0784619381657574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1-F80C-43F4-BBBF-8A3F8B50BF43}"/>
                </c:ext>
              </c:extLst>
            </c:dLbl>
            <c:dLbl>
              <c:idx val="3"/>
              <c:layout>
                <c:manualLayout>
                  <c:x val="1.558846453624318E-2"/>
                  <c:y val="3.7353548385388731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2-F80C-43F4-BBBF-8A3F8B50BF43}"/>
                </c:ext>
              </c:extLst>
            </c:dLbl>
            <c:dLbl>
              <c:idx val="4"/>
              <c:layout>
                <c:manualLayout>
                  <c:x val="0"/>
                  <c:y val="-2.85248573757131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3-F80C-43F4-BBBF-8A3F8B50BF4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Лист1!$A$2:$A$10</c:f>
              <c:strCache>
                <c:ptCount val="9"/>
                <c:pt idx="0">
                  <c:v>Федеральный уровень, 2020 год</c:v>
                </c:pt>
                <c:pt idx="1">
                  <c:v>Региональный уровень, 2020 год</c:v>
                </c:pt>
                <c:pt idx="2">
                  <c:v>Муниципальный уровень, 2020 год</c:v>
                </c:pt>
                <c:pt idx="3">
                  <c:v>Федеральный уровень, 2021 год</c:v>
                </c:pt>
                <c:pt idx="4">
                  <c:v>Региональный уровень, 2021 год</c:v>
                </c:pt>
                <c:pt idx="5">
                  <c:v>Муниципальный уровень, 2021 год</c:v>
                </c:pt>
                <c:pt idx="6">
                  <c:v>Федеральный уровень, 2022 год</c:v>
                </c:pt>
                <c:pt idx="7">
                  <c:v>Региональный уровень, 2022 год</c:v>
                </c:pt>
                <c:pt idx="8">
                  <c:v>Муниципальный уровень, 2022 год</c:v>
                </c:pt>
              </c:strCache>
            </c:strRef>
          </c:cat>
          <c:val>
            <c:numRef>
              <c:f>Лист1!$G$2:$G$10</c:f>
              <c:numCache>
                <c:formatCode>General</c:formatCode>
                <c:ptCount val="9"/>
                <c:pt idx="2" formatCode="####.0">
                  <c:v>2.4390243902439024</c:v>
                </c:pt>
                <c:pt idx="3" formatCode="####.0">
                  <c:v>4.3</c:v>
                </c:pt>
                <c:pt idx="4" formatCode="####.0">
                  <c:v>2.2000000000000002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F80C-43F4-BBBF-8A3F8B50BF43}"/>
            </c:ext>
          </c:extLst>
        </c:ser>
        <c:ser>
          <c:idx val="6"/>
          <c:order val="6"/>
          <c:tx>
            <c:strRef>
              <c:f>Лист1!$H$1</c:f>
              <c:strCache>
                <c:ptCount val="1"/>
                <c:pt idx="0">
                  <c:v>50 - 75%</c:v>
                </c:pt>
              </c:strCache>
            </c:strRef>
          </c:tx>
          <c:spPr>
            <a:solidFill>
              <a:schemeClr val="accent1">
                <a:lumMod val="80000"/>
                <a:lumOff val="2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4"/>
              <c:layout>
                <c:manualLayout>
                  <c:x val="1.8186541958950378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5-F80C-43F4-BBBF-8A3F8B50BF4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Лист1!$A$2:$A$10</c:f>
              <c:strCache>
                <c:ptCount val="9"/>
                <c:pt idx="0">
                  <c:v>Федеральный уровень, 2020 год</c:v>
                </c:pt>
                <c:pt idx="1">
                  <c:v>Региональный уровень, 2020 год</c:v>
                </c:pt>
                <c:pt idx="2">
                  <c:v>Муниципальный уровень, 2020 год</c:v>
                </c:pt>
                <c:pt idx="3">
                  <c:v>Федеральный уровень, 2021 год</c:v>
                </c:pt>
                <c:pt idx="4">
                  <c:v>Региональный уровень, 2021 год</c:v>
                </c:pt>
                <c:pt idx="5">
                  <c:v>Муниципальный уровень, 2021 год</c:v>
                </c:pt>
                <c:pt idx="6">
                  <c:v>Федеральный уровень, 2022 год</c:v>
                </c:pt>
                <c:pt idx="7">
                  <c:v>Региональный уровень, 2022 год</c:v>
                </c:pt>
                <c:pt idx="8">
                  <c:v>Муниципальный уровень, 2022 год</c:v>
                </c:pt>
              </c:strCache>
            </c:strRef>
          </c:cat>
          <c:val>
            <c:numRef>
              <c:f>Лист1!$H$2:$H$10</c:f>
              <c:numCache>
                <c:formatCode>General</c:formatCode>
                <c:ptCount val="9"/>
                <c:pt idx="4" formatCode="####.0">
                  <c:v>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6-F80C-43F4-BBBF-8A3F8B50BF43}"/>
            </c:ext>
          </c:extLst>
        </c:ser>
        <c:ser>
          <c:idx val="7"/>
          <c:order val="7"/>
          <c:tx>
            <c:strRef>
              <c:f>Лист1!$I$1</c:f>
              <c:strCache>
                <c:ptCount val="1"/>
                <c:pt idx="0">
                  <c:v>Не производились</c:v>
                </c:pt>
              </c:strCache>
            </c:strRef>
          </c:tx>
          <c:spPr>
            <a:solidFill>
              <a:srgbClr val="4F81BD">
                <a:lumMod val="75000"/>
              </a:srgb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Лист1!$A$2:$A$10</c:f>
              <c:strCache>
                <c:ptCount val="9"/>
                <c:pt idx="0">
                  <c:v>Федеральный уровень, 2020 год</c:v>
                </c:pt>
                <c:pt idx="1">
                  <c:v>Региональный уровень, 2020 год</c:v>
                </c:pt>
                <c:pt idx="2">
                  <c:v>Муниципальный уровень, 2020 год</c:v>
                </c:pt>
                <c:pt idx="3">
                  <c:v>Федеральный уровень, 2021 год</c:v>
                </c:pt>
                <c:pt idx="4">
                  <c:v>Региональный уровень, 2021 год</c:v>
                </c:pt>
                <c:pt idx="5">
                  <c:v>Муниципальный уровень, 2021 год</c:v>
                </c:pt>
                <c:pt idx="6">
                  <c:v>Федеральный уровень, 2022 год</c:v>
                </c:pt>
                <c:pt idx="7">
                  <c:v>Региональный уровень, 2022 год</c:v>
                </c:pt>
                <c:pt idx="8">
                  <c:v>Муниципальный уровень, 2022 год</c:v>
                </c:pt>
              </c:strCache>
            </c:strRef>
          </c:cat>
          <c:val>
            <c:numRef>
              <c:f>Лист1!$I$2:$I$10</c:f>
              <c:numCache>
                <c:formatCode>####.0</c:formatCode>
                <c:ptCount val="9"/>
                <c:pt idx="0">
                  <c:v>73.2</c:v>
                </c:pt>
                <c:pt idx="1">
                  <c:v>70.7</c:v>
                </c:pt>
                <c:pt idx="2">
                  <c:v>61</c:v>
                </c:pt>
                <c:pt idx="3">
                  <c:v>71.8</c:v>
                </c:pt>
                <c:pt idx="4">
                  <c:v>76.099999999999994</c:v>
                </c:pt>
                <c:pt idx="5">
                  <c:v>76.2</c:v>
                </c:pt>
                <c:pt idx="6">
                  <c:v>88.1</c:v>
                </c:pt>
                <c:pt idx="7">
                  <c:v>83.5</c:v>
                </c:pt>
                <c:pt idx="8">
                  <c:v>78.599999999999994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7-F80C-43F4-BBBF-8A3F8B50BF4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100"/>
        <c:axId val="654395000"/>
        <c:axId val="654395656"/>
      </c:barChart>
      <c:catAx>
        <c:axId val="6543950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54395656"/>
        <c:crosses val="autoZero"/>
        <c:auto val="1"/>
        <c:lblAlgn val="ctr"/>
        <c:lblOffset val="100"/>
        <c:noMultiLvlLbl val="0"/>
      </c:catAx>
      <c:valAx>
        <c:axId val="654395656"/>
        <c:scaling>
          <c:orientation val="minMax"/>
          <c:max val="100"/>
        </c:scaling>
        <c:delete val="1"/>
        <c:axPos val="b"/>
        <c:numFmt formatCode="####.0" sourceLinked="1"/>
        <c:majorTickMark val="none"/>
        <c:minorTickMark val="none"/>
        <c:tickLblPos val="nextTo"/>
        <c:crossAx val="6543950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2.1091996015258328E-2"/>
          <c:y val="0.90668939123473047"/>
          <c:w val="0.9745281058617673"/>
          <c:h val="9.331060876526947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ysClr val="window" lastClr="FFFFFF">
          <a:lumMod val="50000"/>
        </a:sysClr>
      </a:solidFill>
      <a:round/>
    </a:ln>
    <a:effectLst>
      <a:outerShdw blurRad="50800" dist="38100" dir="2700000" algn="tl" rotWithShape="0">
        <a:prstClr val="black">
          <a:alpha val="40000"/>
        </a:prstClr>
      </a:outerShdw>
    </a:effectLst>
  </c:spPr>
  <c:txPr>
    <a:bodyPr/>
    <a:lstStyle/>
    <a:p>
      <a:pPr>
        <a:defRPr sz="1100">
          <a:solidFill>
            <a:sysClr val="windowText" lastClr="000000"/>
          </a:solidFill>
        </a:defRPr>
      </a:pPr>
      <a:endParaRPr lang="ru-RU"/>
    </a:p>
  </c:txPr>
  <c:externalData r:id="rId4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2.8578851649779163E-2"/>
          <c:y val="4.552038071591144E-2"/>
          <c:w val="0.94284229670044162"/>
          <c:h val="0.581506423539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Известно, постоянно следят за этим</c:v>
                </c:pt>
              </c:strCache>
            </c:strRef>
          </c:tx>
          <c:spPr>
            <a:solidFill>
              <a:srgbClr val="9BBB59">
                <a:lumMod val="75000"/>
              </a:srgb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2019 год</c:v>
                </c:pt>
                <c:pt idx="1">
                  <c:v>2020 год</c:v>
                </c:pt>
                <c:pt idx="2">
                  <c:v>2021 год</c:v>
                </c:pt>
                <c:pt idx="3">
                  <c:v>2022 год</c:v>
                </c:pt>
              </c:strCache>
            </c:strRef>
          </c:cat>
          <c:val>
            <c:numRef>
              <c:f>Лист1!$B$2:$B$5</c:f>
              <c:numCache>
                <c:formatCode>0.0</c:formatCode>
                <c:ptCount val="4"/>
                <c:pt idx="0">
                  <c:v>23.3</c:v>
                </c:pt>
                <c:pt idx="1">
                  <c:v>17.333333333333332</c:v>
                </c:pt>
                <c:pt idx="2">
                  <c:v>14</c:v>
                </c:pt>
                <c:pt idx="3">
                  <c:v>17.7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687-4392-A539-7CDE00EB737F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Известно, но специально за этим не следят</c:v>
                </c:pt>
              </c:strCache>
            </c:strRef>
          </c:tx>
          <c:spPr>
            <a:solidFill>
              <a:srgbClr val="9BBB59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2019 год</c:v>
                </c:pt>
                <c:pt idx="1">
                  <c:v>2020 год</c:v>
                </c:pt>
                <c:pt idx="2">
                  <c:v>2021 год</c:v>
                </c:pt>
                <c:pt idx="3">
                  <c:v>2022 год</c:v>
                </c:pt>
              </c:strCache>
            </c:strRef>
          </c:cat>
          <c:val>
            <c:numRef>
              <c:f>Лист1!$C$2:$C$5</c:f>
              <c:numCache>
                <c:formatCode>0.0</c:formatCode>
                <c:ptCount val="4"/>
                <c:pt idx="0">
                  <c:v>34</c:v>
                </c:pt>
                <c:pt idx="1">
                  <c:v>38</c:v>
                </c:pt>
                <c:pt idx="2">
                  <c:v>40.700000000000003</c:v>
                </c:pt>
                <c:pt idx="3">
                  <c:v>39.299999999999997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687-4392-A539-7CDE00EB737F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Что-то слышали</c:v>
                </c:pt>
              </c:strCache>
            </c:strRef>
          </c:tx>
          <c:spPr>
            <a:solidFill>
              <a:srgbClr val="9BBB59">
                <a:lumMod val="60000"/>
                <a:lumOff val="40000"/>
              </a:srgb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2019 год</c:v>
                </c:pt>
                <c:pt idx="1">
                  <c:v>2020 год</c:v>
                </c:pt>
                <c:pt idx="2">
                  <c:v>2021 год</c:v>
                </c:pt>
                <c:pt idx="3">
                  <c:v>2022 год</c:v>
                </c:pt>
              </c:strCache>
            </c:strRef>
          </c:cat>
          <c:val>
            <c:numRef>
              <c:f>Лист1!$D$2:$D$5</c:f>
              <c:numCache>
                <c:formatCode>0.0</c:formatCode>
                <c:ptCount val="4"/>
                <c:pt idx="0">
                  <c:v>19.7</c:v>
                </c:pt>
                <c:pt idx="1">
                  <c:v>20</c:v>
                </c:pt>
                <c:pt idx="2">
                  <c:v>23</c:v>
                </c:pt>
                <c:pt idx="3">
                  <c:v>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687-4392-A539-7CDE00EB737F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Ничего об этом не знают</c:v>
                </c:pt>
              </c:strCache>
            </c:strRef>
          </c:tx>
          <c:spPr>
            <a:solidFill>
              <a:sysClr val="window" lastClr="FFFFFF">
                <a:lumMod val="50000"/>
              </a:sysClr>
            </a:solidFill>
            <a:ln>
              <a:noFill/>
            </a:ln>
            <a:effectLst/>
          </c:spPr>
          <c:invertIfNegative val="0"/>
          <c:dLbls>
            <c:dLbl>
              <c:idx val="2"/>
              <c:layout>
                <c:manualLayout>
                  <c:x val="2.0784619381657574E-2"/>
                  <c:y val="-4.1244367935992781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8B34-4E61-86D6-EA13FA37D443}"/>
                </c:ext>
              </c:extLst>
            </c:dLbl>
            <c:dLbl>
              <c:idx val="3"/>
              <c:layout>
                <c:manualLayout>
                  <c:x val="5.1961548454143936E-3"/>
                  <c:y val="-2.69966254218222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8B34-4E61-86D6-EA13FA37D44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2019 год</c:v>
                </c:pt>
                <c:pt idx="1">
                  <c:v>2020 год</c:v>
                </c:pt>
                <c:pt idx="2">
                  <c:v>2021 год</c:v>
                </c:pt>
                <c:pt idx="3">
                  <c:v>2022 год</c:v>
                </c:pt>
              </c:strCache>
            </c:strRef>
          </c:cat>
          <c:val>
            <c:numRef>
              <c:f>Лист1!$E$2:$E$5</c:f>
              <c:numCache>
                <c:formatCode>0.0</c:formatCode>
                <c:ptCount val="4"/>
                <c:pt idx="0">
                  <c:v>23</c:v>
                </c:pt>
                <c:pt idx="1">
                  <c:v>24.666666666666668</c:v>
                </c:pt>
                <c:pt idx="2">
                  <c:v>22.3</c:v>
                </c:pt>
                <c:pt idx="3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687-4392-A539-7CDE00EB737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axId val="657034152"/>
        <c:axId val="656990528"/>
      </c:barChart>
      <c:catAx>
        <c:axId val="6570341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56990528"/>
        <c:crosses val="autoZero"/>
        <c:auto val="1"/>
        <c:lblAlgn val="ctr"/>
        <c:lblOffset val="100"/>
        <c:noMultiLvlLbl val="0"/>
      </c:catAx>
      <c:valAx>
        <c:axId val="656990528"/>
        <c:scaling>
          <c:orientation val="minMax"/>
          <c:max val="50"/>
        </c:scaling>
        <c:delete val="1"/>
        <c:axPos val="l"/>
        <c:numFmt formatCode="0.0" sourceLinked="1"/>
        <c:majorTickMark val="out"/>
        <c:minorTickMark val="none"/>
        <c:tickLblPos val="nextTo"/>
        <c:crossAx val="6570341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1.014273059982858E-2"/>
          <c:y val="0.74060551555822751"/>
          <c:w val="0.98750856649543906"/>
          <c:h val="0.2345651858694571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ysClr val="window" lastClr="FFFFFF">
          <a:lumMod val="50000"/>
        </a:sysClr>
      </a:solidFill>
      <a:round/>
    </a:ln>
    <a:effectLst>
      <a:outerShdw blurRad="50800" dist="38100" dir="2700000" algn="tl" rotWithShape="0">
        <a:prstClr val="black">
          <a:alpha val="40000"/>
        </a:prstClr>
      </a:outerShdw>
    </a:effectLst>
  </c:spPr>
  <c:txPr>
    <a:bodyPr/>
    <a:lstStyle/>
    <a:p>
      <a:pPr>
        <a:defRPr sz="1200">
          <a:solidFill>
            <a:sysClr val="windowText" lastClr="000000"/>
          </a:solidFill>
        </a:defRPr>
      </a:pPr>
      <a:endParaRPr lang="ru-RU"/>
    </a:p>
  </c:txPr>
  <c:externalData r:id="rId4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672597238673304"/>
          <c:y val="2.7777777777777776E-2"/>
          <c:w val="0.83469517596348786"/>
          <c:h val="0.78179669054427381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Очень эффективны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2019 год</c:v>
                </c:pt>
                <c:pt idx="1">
                  <c:v>2020 год</c:v>
                </c:pt>
                <c:pt idx="2">
                  <c:v>2021 год</c:v>
                </c:pt>
                <c:pt idx="3">
                  <c:v>2022 год</c:v>
                </c:pt>
              </c:strCache>
            </c:strRef>
          </c:cat>
          <c:val>
            <c:numRef>
              <c:f>Лист1!$B$2:$B$5</c:f>
              <c:numCache>
                <c:formatCode>0.0</c:formatCode>
                <c:ptCount val="4"/>
                <c:pt idx="0">
                  <c:v>6</c:v>
                </c:pt>
                <c:pt idx="1">
                  <c:v>10.666666666666666</c:v>
                </c:pt>
                <c:pt idx="2">
                  <c:v>10</c:v>
                </c:pt>
                <c:pt idx="3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935-4FD0-A689-4A2216EC2612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Скорее эффективны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2019 год</c:v>
                </c:pt>
                <c:pt idx="1">
                  <c:v>2020 год</c:v>
                </c:pt>
                <c:pt idx="2">
                  <c:v>2021 год</c:v>
                </c:pt>
                <c:pt idx="3">
                  <c:v>2022 год</c:v>
                </c:pt>
              </c:strCache>
            </c:strRef>
          </c:cat>
          <c:val>
            <c:numRef>
              <c:f>Лист1!$C$2:$C$5</c:f>
              <c:numCache>
                <c:formatCode>0.0</c:formatCode>
                <c:ptCount val="4"/>
                <c:pt idx="0">
                  <c:v>22.7</c:v>
                </c:pt>
                <c:pt idx="1">
                  <c:v>23.666666666666668</c:v>
                </c:pt>
                <c:pt idx="2">
                  <c:v>20.7</c:v>
                </c:pt>
                <c:pt idx="3">
                  <c:v>9.6999999999999993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935-4FD0-A689-4A2216EC2612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Скорее неэффективны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2019 год</c:v>
                </c:pt>
                <c:pt idx="1">
                  <c:v>2020 год</c:v>
                </c:pt>
                <c:pt idx="2">
                  <c:v>2021 год</c:v>
                </c:pt>
                <c:pt idx="3">
                  <c:v>2022 год</c:v>
                </c:pt>
              </c:strCache>
            </c:strRef>
          </c:cat>
          <c:val>
            <c:numRef>
              <c:f>Лист1!$D$2:$D$5</c:f>
              <c:numCache>
                <c:formatCode>0.0</c:formatCode>
                <c:ptCount val="4"/>
                <c:pt idx="0">
                  <c:v>19</c:v>
                </c:pt>
                <c:pt idx="1">
                  <c:v>16</c:v>
                </c:pt>
                <c:pt idx="2">
                  <c:v>17.3</c:v>
                </c:pt>
                <c:pt idx="3">
                  <c:v>23.7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935-4FD0-A689-4A2216EC2612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Абсолютно неэффективны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2019 год</c:v>
                </c:pt>
                <c:pt idx="1">
                  <c:v>2020 год</c:v>
                </c:pt>
                <c:pt idx="2">
                  <c:v>2021 год</c:v>
                </c:pt>
                <c:pt idx="3">
                  <c:v>2022 год</c:v>
                </c:pt>
              </c:strCache>
            </c:strRef>
          </c:cat>
          <c:val>
            <c:numRef>
              <c:f>Лист1!$E$2:$E$5</c:f>
              <c:numCache>
                <c:formatCode>0.0</c:formatCode>
                <c:ptCount val="4"/>
                <c:pt idx="0">
                  <c:v>20.3</c:v>
                </c:pt>
                <c:pt idx="1">
                  <c:v>18.666666666666668</c:v>
                </c:pt>
                <c:pt idx="2">
                  <c:v>20</c:v>
                </c:pt>
                <c:pt idx="3">
                  <c:v>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935-4FD0-A689-4A2216EC2612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Ухудшают ситуацию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2019 год</c:v>
                </c:pt>
                <c:pt idx="1">
                  <c:v>2020 год</c:v>
                </c:pt>
                <c:pt idx="2">
                  <c:v>2021 год</c:v>
                </c:pt>
                <c:pt idx="3">
                  <c:v>2022 год</c:v>
                </c:pt>
              </c:strCache>
            </c:strRef>
          </c:cat>
          <c:val>
            <c:numRef>
              <c:f>Лист1!$F$2:$F$5</c:f>
              <c:numCache>
                <c:formatCode>0.0</c:formatCode>
                <c:ptCount val="4"/>
                <c:pt idx="0">
                  <c:v>3.7</c:v>
                </c:pt>
                <c:pt idx="1">
                  <c:v>4.666666666666667</c:v>
                </c:pt>
                <c:pt idx="2">
                  <c:v>5</c:v>
                </c:pt>
                <c:pt idx="3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935-4FD0-A689-4A2216EC2612}"/>
            </c:ext>
          </c:extLst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Затрудняюсь ответить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2019 год</c:v>
                </c:pt>
                <c:pt idx="1">
                  <c:v>2020 год</c:v>
                </c:pt>
                <c:pt idx="2">
                  <c:v>2021 год</c:v>
                </c:pt>
                <c:pt idx="3">
                  <c:v>2022 год</c:v>
                </c:pt>
              </c:strCache>
            </c:strRef>
          </c:cat>
          <c:val>
            <c:numRef>
              <c:f>Лист1!$G$2:$G$5</c:f>
              <c:numCache>
                <c:formatCode>0.0</c:formatCode>
                <c:ptCount val="4"/>
                <c:pt idx="0">
                  <c:v>28.3</c:v>
                </c:pt>
                <c:pt idx="1">
                  <c:v>26.333333333333332</c:v>
                </c:pt>
                <c:pt idx="2">
                  <c:v>27</c:v>
                </c:pt>
                <c:pt idx="3">
                  <c:v>27.6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9935-4FD0-A689-4A2216EC261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100"/>
        <c:axId val="657020704"/>
        <c:axId val="657009880"/>
      </c:barChart>
      <c:catAx>
        <c:axId val="65702070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57009880"/>
        <c:crosses val="autoZero"/>
        <c:auto val="1"/>
        <c:lblAlgn val="ctr"/>
        <c:lblOffset val="100"/>
        <c:noMultiLvlLbl val="0"/>
      </c:catAx>
      <c:valAx>
        <c:axId val="657009880"/>
        <c:scaling>
          <c:orientation val="minMax"/>
          <c:max val="100"/>
        </c:scaling>
        <c:delete val="1"/>
        <c:axPos val="b"/>
        <c:numFmt formatCode="0.0" sourceLinked="1"/>
        <c:majorTickMark val="none"/>
        <c:minorTickMark val="none"/>
        <c:tickLblPos val="nextTo"/>
        <c:crossAx val="6570207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80929987194225805"/>
          <c:w val="1"/>
          <c:h val="0.1668906758395165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bg1">
          <a:lumMod val="50000"/>
        </a:schemeClr>
      </a:solidFill>
      <a:round/>
    </a:ln>
    <a:effectLst>
      <a:outerShdw blurRad="50800" dist="38100" dir="2700000" algn="tl" rotWithShape="0">
        <a:prstClr val="black">
          <a:alpha val="40000"/>
        </a:prstClr>
      </a:outerShdw>
    </a:effectLst>
  </c:spPr>
  <c:txPr>
    <a:bodyPr/>
    <a:lstStyle/>
    <a:p>
      <a:pPr>
        <a:defRPr sz="1200">
          <a:solidFill>
            <a:sysClr val="windowText" lastClr="000000"/>
          </a:solidFill>
        </a:defRPr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707778691510067"/>
          <c:y val="0"/>
          <c:w val="0.82467109771839719"/>
          <c:h val="0.86048728007938935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Стало больше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2019 год</c:v>
                </c:pt>
                <c:pt idx="1">
                  <c:v>2020 год</c:v>
                </c:pt>
                <c:pt idx="2">
                  <c:v>2021 год</c:v>
                </c:pt>
                <c:pt idx="3">
                  <c:v>2022 год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21.2</c:v>
                </c:pt>
                <c:pt idx="1">
                  <c:v>15.8</c:v>
                </c:pt>
                <c:pt idx="2" formatCode="###0.0">
                  <c:v>14.3</c:v>
                </c:pt>
                <c:pt idx="3" formatCode="###0.0">
                  <c:v>16.5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3BE-470C-BA87-16BE7713864C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Уровень не изменился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ln>
              <a:solidFill>
                <a:schemeClr val="accent3">
                  <a:lumMod val="60000"/>
                  <a:lumOff val="40000"/>
                </a:schemeClr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2019 год</c:v>
                </c:pt>
                <c:pt idx="1">
                  <c:v>2020 год</c:v>
                </c:pt>
                <c:pt idx="2">
                  <c:v>2021 год</c:v>
                </c:pt>
                <c:pt idx="3">
                  <c:v>2022 год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32.799999999999997</c:v>
                </c:pt>
                <c:pt idx="1">
                  <c:v>40.299999999999997</c:v>
                </c:pt>
                <c:pt idx="2" formatCode="###0.0">
                  <c:v>38.299999999999997</c:v>
                </c:pt>
                <c:pt idx="3" formatCode="###0.0">
                  <c:v>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3BE-470C-BA87-16BE7713864C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Стало меньше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2019 год</c:v>
                </c:pt>
                <c:pt idx="1">
                  <c:v>2020 год</c:v>
                </c:pt>
                <c:pt idx="2">
                  <c:v>2021 год</c:v>
                </c:pt>
                <c:pt idx="3">
                  <c:v>2022 год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 formatCode="0.0">
                  <c:v>12</c:v>
                </c:pt>
                <c:pt idx="1">
                  <c:v>18.3</c:v>
                </c:pt>
                <c:pt idx="2" formatCode="###0.0">
                  <c:v>16.2</c:v>
                </c:pt>
                <c:pt idx="3" formatCode="###0.0">
                  <c:v>12.2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3BE-470C-BA87-16BE7713864C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Затруднились ответить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2019 год</c:v>
                </c:pt>
                <c:pt idx="1">
                  <c:v>2020 год</c:v>
                </c:pt>
                <c:pt idx="2">
                  <c:v>2021 год</c:v>
                </c:pt>
                <c:pt idx="3">
                  <c:v>2022 год</c:v>
                </c:pt>
              </c:strCache>
            </c:strRef>
          </c:cat>
          <c:val>
            <c:numRef>
              <c:f>Лист1!$E$2:$E$5</c:f>
              <c:numCache>
                <c:formatCode>General</c:formatCode>
                <c:ptCount val="4"/>
                <c:pt idx="0" formatCode="0.0">
                  <c:v>34</c:v>
                </c:pt>
                <c:pt idx="1">
                  <c:v>25.6</c:v>
                </c:pt>
                <c:pt idx="2" formatCode="###0.0">
                  <c:v>31.2</c:v>
                </c:pt>
                <c:pt idx="3" formatCode="###0.0">
                  <c:v>29.3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3BE-470C-BA87-16BE7713864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100"/>
        <c:axId val="620890672"/>
        <c:axId val="620889104"/>
      </c:barChart>
      <c:catAx>
        <c:axId val="62089067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20889104"/>
        <c:crosses val="autoZero"/>
        <c:auto val="1"/>
        <c:lblAlgn val="ctr"/>
        <c:lblOffset val="100"/>
        <c:noMultiLvlLbl val="0"/>
      </c:catAx>
      <c:valAx>
        <c:axId val="620889104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6208906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83845680145057799"/>
          <c:w val="0.99771410101406832"/>
          <c:h val="0.1332745772516771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bg1">
          <a:lumMod val="50000"/>
        </a:schemeClr>
      </a:solidFill>
      <a:round/>
    </a:ln>
    <a:effectLst>
      <a:outerShdw blurRad="50800" dist="38100" dir="2700000" algn="tl" rotWithShape="0">
        <a:prstClr val="black">
          <a:alpha val="40000"/>
        </a:prstClr>
      </a:outerShdw>
    </a:effectLst>
  </c:spPr>
  <c:txPr>
    <a:bodyPr/>
    <a:lstStyle/>
    <a:p>
      <a:pPr>
        <a:defRPr sz="1200">
          <a:solidFill>
            <a:sysClr val="windowText" lastClr="000000"/>
          </a:solidFill>
        </a:defRPr>
      </a:pPr>
      <a:endParaRPr lang="ru-RU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4.3650793650793648E-2"/>
          <c:w val="1"/>
          <c:h val="0.5537339998543856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Руководство региона хочет и может эффективно бороться с  коррупцией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2019 год</c:v>
                </c:pt>
                <c:pt idx="1">
                  <c:v>2020 год</c:v>
                </c:pt>
                <c:pt idx="2">
                  <c:v>2021 год</c:v>
                </c:pt>
                <c:pt idx="3">
                  <c:v>2022 год</c:v>
                </c:pt>
              </c:strCache>
            </c:strRef>
          </c:cat>
          <c:val>
            <c:numRef>
              <c:f>Лист1!$B$2:$B$5</c:f>
              <c:numCache>
                <c:formatCode>0.0</c:formatCode>
                <c:ptCount val="4"/>
                <c:pt idx="0">
                  <c:v>22.7</c:v>
                </c:pt>
                <c:pt idx="1">
                  <c:v>27.333333333333332</c:v>
                </c:pt>
                <c:pt idx="2">
                  <c:v>28.7</c:v>
                </c:pt>
                <c:pt idx="3">
                  <c:v>24.7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199-4367-958E-E87A1F356C4B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Руководство региона хочет, но не может эффективно бороться с  коррупцией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2019 год</c:v>
                </c:pt>
                <c:pt idx="1">
                  <c:v>2020 год</c:v>
                </c:pt>
                <c:pt idx="2">
                  <c:v>2021 год</c:v>
                </c:pt>
                <c:pt idx="3">
                  <c:v>2022 год</c:v>
                </c:pt>
              </c:strCache>
            </c:strRef>
          </c:cat>
          <c:val>
            <c:numRef>
              <c:f>Лист1!$C$2:$C$5</c:f>
              <c:numCache>
                <c:formatCode>0.0</c:formatCode>
                <c:ptCount val="4"/>
                <c:pt idx="0">
                  <c:v>13</c:v>
                </c:pt>
                <c:pt idx="1">
                  <c:v>14.666666666666666</c:v>
                </c:pt>
                <c:pt idx="2">
                  <c:v>13.7</c:v>
                </c:pt>
                <c:pt idx="3">
                  <c:v>14.7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199-4367-958E-E87A1F356C4B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Руководство региона может, но не хочет эффективно бороться с  коррупцией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2019 год</c:v>
                </c:pt>
                <c:pt idx="1">
                  <c:v>2020 год</c:v>
                </c:pt>
                <c:pt idx="2">
                  <c:v>2021 год</c:v>
                </c:pt>
                <c:pt idx="3">
                  <c:v>2022 год</c:v>
                </c:pt>
              </c:strCache>
            </c:strRef>
          </c:cat>
          <c:val>
            <c:numRef>
              <c:f>Лист1!$D$2:$D$5</c:f>
              <c:numCache>
                <c:formatCode>0.0</c:formatCode>
                <c:ptCount val="4"/>
                <c:pt idx="0">
                  <c:v>14</c:v>
                </c:pt>
                <c:pt idx="1">
                  <c:v>10</c:v>
                </c:pt>
                <c:pt idx="2">
                  <c:v>8</c:v>
                </c:pt>
                <c:pt idx="3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199-4367-958E-E87A1F356C4B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Руководство региона не хочет и не может эффективно бороться с  коррупцией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2019 год</c:v>
                </c:pt>
                <c:pt idx="1">
                  <c:v>2020 год</c:v>
                </c:pt>
                <c:pt idx="2">
                  <c:v>2021 год</c:v>
                </c:pt>
                <c:pt idx="3">
                  <c:v>2022 год</c:v>
                </c:pt>
              </c:strCache>
            </c:strRef>
          </c:cat>
          <c:val>
            <c:numRef>
              <c:f>Лист1!$E$2:$E$5</c:f>
              <c:numCache>
                <c:formatCode>0.0</c:formatCode>
                <c:ptCount val="4"/>
                <c:pt idx="0">
                  <c:v>12.7</c:v>
                </c:pt>
                <c:pt idx="1">
                  <c:v>16</c:v>
                </c:pt>
                <c:pt idx="2">
                  <c:v>18.3</c:v>
                </c:pt>
                <c:pt idx="3">
                  <c:v>20.3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199-4367-958E-E87A1F356C4B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Затруднились ответить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2019 год</c:v>
                </c:pt>
                <c:pt idx="1">
                  <c:v>2020 год</c:v>
                </c:pt>
                <c:pt idx="2">
                  <c:v>2021 год</c:v>
                </c:pt>
                <c:pt idx="3">
                  <c:v>2022 год</c:v>
                </c:pt>
              </c:strCache>
            </c:strRef>
          </c:cat>
          <c:val>
            <c:numRef>
              <c:f>Лист1!$F$2:$F$5</c:f>
              <c:numCache>
                <c:formatCode>0.0</c:formatCode>
                <c:ptCount val="4"/>
                <c:pt idx="0">
                  <c:v>37.700000000000003</c:v>
                </c:pt>
                <c:pt idx="1">
                  <c:v>32</c:v>
                </c:pt>
                <c:pt idx="2">
                  <c:v>31.3</c:v>
                </c:pt>
                <c:pt idx="3">
                  <c:v>29.3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199-4367-958E-E87A1F356C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axId val="657034152"/>
        <c:axId val="656990528"/>
      </c:barChart>
      <c:catAx>
        <c:axId val="6570341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56990528"/>
        <c:crosses val="autoZero"/>
        <c:auto val="1"/>
        <c:lblAlgn val="ctr"/>
        <c:lblOffset val="100"/>
        <c:noMultiLvlLbl val="0"/>
      </c:catAx>
      <c:valAx>
        <c:axId val="656990528"/>
        <c:scaling>
          <c:orientation val="minMax"/>
          <c:max val="40"/>
        </c:scaling>
        <c:delete val="1"/>
        <c:axPos val="l"/>
        <c:numFmt formatCode="0.0" sourceLinked="1"/>
        <c:majorTickMark val="out"/>
        <c:minorTickMark val="none"/>
        <c:tickLblPos val="nextTo"/>
        <c:crossAx val="6570341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9.8602152517373379E-3"/>
          <c:y val="0.68949912510936129"/>
          <c:w val="0.98807359719162147"/>
          <c:h val="0.2866913510811148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bg1">
          <a:lumMod val="50000"/>
        </a:schemeClr>
      </a:solidFill>
      <a:round/>
    </a:ln>
    <a:effectLst>
      <a:outerShdw blurRad="50800" dist="38100" dir="2700000" algn="tl" rotWithShape="0">
        <a:prstClr val="black">
          <a:alpha val="40000"/>
        </a:prstClr>
      </a:outerShdw>
    </a:effectLst>
  </c:spPr>
  <c:txPr>
    <a:bodyPr/>
    <a:lstStyle/>
    <a:p>
      <a:pPr>
        <a:defRPr sz="1000">
          <a:solidFill>
            <a:sysClr val="windowText" lastClr="000000"/>
          </a:solidFill>
        </a:defRPr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646242095809731"/>
          <c:y val="0"/>
          <c:w val="0.82986725256381144"/>
          <c:h val="0.81808445322426571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Стало больше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2019 год</c:v>
                </c:pt>
                <c:pt idx="1">
                  <c:v>2020 год</c:v>
                </c:pt>
                <c:pt idx="2">
                  <c:v>2021 год</c:v>
                </c:pt>
                <c:pt idx="3">
                  <c:v>2022 год</c:v>
                </c:pt>
              </c:strCache>
            </c:strRef>
          </c:cat>
          <c:val>
            <c:numRef>
              <c:f>Лист1!$B$2:$B$5</c:f>
              <c:numCache>
                <c:formatCode>###0.0</c:formatCode>
                <c:ptCount val="4"/>
                <c:pt idx="0" formatCode="General">
                  <c:v>17.7</c:v>
                </c:pt>
                <c:pt idx="1">
                  <c:v>11.813643926788686</c:v>
                </c:pt>
                <c:pt idx="2">
                  <c:v>10.5</c:v>
                </c:pt>
                <c:pt idx="3">
                  <c:v>14.3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0C4-4A9A-9905-A8DE46D54190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Уровень не изменился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ln>
              <a:solidFill>
                <a:schemeClr val="accent3">
                  <a:lumMod val="60000"/>
                  <a:lumOff val="40000"/>
                </a:schemeClr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2019 год</c:v>
                </c:pt>
                <c:pt idx="1">
                  <c:v>2020 год</c:v>
                </c:pt>
                <c:pt idx="2">
                  <c:v>2021 год</c:v>
                </c:pt>
                <c:pt idx="3">
                  <c:v>2022 год</c:v>
                </c:pt>
              </c:strCache>
            </c:strRef>
          </c:cat>
          <c:val>
            <c:numRef>
              <c:f>Лист1!$C$2:$C$5</c:f>
              <c:numCache>
                <c:formatCode>###0.0</c:formatCode>
                <c:ptCount val="4"/>
                <c:pt idx="0" formatCode="0.0">
                  <c:v>33</c:v>
                </c:pt>
                <c:pt idx="1">
                  <c:v>48.252911813643927</c:v>
                </c:pt>
                <c:pt idx="2">
                  <c:v>48.3</c:v>
                </c:pt>
                <c:pt idx="3">
                  <c:v>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0C4-4A9A-9905-A8DE46D54190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Стало меньше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2019 год</c:v>
                </c:pt>
                <c:pt idx="1">
                  <c:v>2020 год</c:v>
                </c:pt>
                <c:pt idx="2">
                  <c:v>2021 год</c:v>
                </c:pt>
                <c:pt idx="3">
                  <c:v>2022 год</c:v>
                </c:pt>
              </c:strCache>
            </c:strRef>
          </c:cat>
          <c:val>
            <c:numRef>
              <c:f>Лист1!$D$2:$D$5</c:f>
              <c:numCache>
                <c:formatCode>###0.0</c:formatCode>
                <c:ptCount val="4"/>
                <c:pt idx="0" formatCode="General">
                  <c:v>14.5</c:v>
                </c:pt>
                <c:pt idx="1">
                  <c:v>17.803660565723792</c:v>
                </c:pt>
                <c:pt idx="2">
                  <c:v>14.8</c:v>
                </c:pt>
                <c:pt idx="3">
                  <c:v>12.7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0C4-4A9A-9905-A8DE46D54190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Затруднились ответить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2019 год</c:v>
                </c:pt>
                <c:pt idx="1">
                  <c:v>2020 год</c:v>
                </c:pt>
                <c:pt idx="2">
                  <c:v>2021 год</c:v>
                </c:pt>
                <c:pt idx="3">
                  <c:v>2022 год</c:v>
                </c:pt>
              </c:strCache>
            </c:strRef>
          </c:cat>
          <c:val>
            <c:numRef>
              <c:f>Лист1!$E$2:$E$5</c:f>
              <c:numCache>
                <c:formatCode>###0.0</c:formatCode>
                <c:ptCount val="4"/>
                <c:pt idx="0" formatCode="General">
                  <c:v>34.799999999999997</c:v>
                </c:pt>
                <c:pt idx="1">
                  <c:v>22.129783693843596</c:v>
                </c:pt>
                <c:pt idx="2">
                  <c:v>26.4</c:v>
                </c:pt>
                <c:pt idx="3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0C4-4A9A-9905-A8DE46D541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100"/>
        <c:axId val="620890672"/>
        <c:axId val="620889104"/>
      </c:barChart>
      <c:catAx>
        <c:axId val="62089067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20889104"/>
        <c:crosses val="autoZero"/>
        <c:auto val="1"/>
        <c:lblAlgn val="ctr"/>
        <c:lblOffset val="100"/>
        <c:noMultiLvlLbl val="0"/>
      </c:catAx>
      <c:valAx>
        <c:axId val="620889104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6208906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8231928252784656"/>
          <c:w val="0.99771410101406832"/>
          <c:h val="0.1579614738970349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bg1">
          <a:lumMod val="50000"/>
        </a:schemeClr>
      </a:solidFill>
      <a:round/>
    </a:ln>
    <a:effectLst>
      <a:outerShdw blurRad="50800" dist="38100" dir="2700000" algn="tl" rotWithShape="0">
        <a:prstClr val="black">
          <a:alpha val="40000"/>
        </a:prstClr>
      </a:outerShdw>
    </a:effectLst>
  </c:spPr>
  <c:txPr>
    <a:bodyPr/>
    <a:lstStyle/>
    <a:p>
      <a:pPr>
        <a:defRPr sz="1200">
          <a:solidFill>
            <a:sysClr val="windowText" lastClr="000000"/>
          </a:solidFill>
        </a:defRPr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0598913799259582"/>
          <c:y val="5.5145841387601565E-3"/>
          <c:w val="0.47810334022660367"/>
          <c:h val="0.94030831420173888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Абсолютно честные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8"/>
              <c:layout>
                <c:manualLayout>
                  <c:x val="8.3013385908477736E-3"/>
                  <c:y val="6.4326742272101015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DB68-4E53-B602-E0F121704AA9}"/>
                </c:ext>
              </c:extLst>
            </c:dLbl>
            <c:dLbl>
              <c:idx val="9"/>
              <c:layout>
                <c:manualLayout>
                  <c:x val="8.3013385908477736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DB68-4E53-B602-E0F121704AA9}"/>
                </c:ext>
              </c:extLst>
            </c:dLbl>
            <c:dLbl>
              <c:idx val="10"/>
              <c:layout>
                <c:manualLayout>
                  <c:x val="6.2260039431358306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DB68-4E53-B602-E0F121704AA9}"/>
                </c:ext>
              </c:extLst>
            </c:dLbl>
            <c:dLbl>
              <c:idx val="11"/>
              <c:layout>
                <c:manualLayout>
                  <c:x val="8.3013385908477736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DB68-4E53-B602-E0F121704AA9}"/>
                </c:ext>
              </c:extLst>
            </c:dLbl>
            <c:dLbl>
              <c:idx val="12"/>
              <c:layout>
                <c:manualLayout>
                  <c:x val="8.3013385908477736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DB68-4E53-B602-E0F121704AA9}"/>
                </c:ext>
              </c:extLst>
            </c:dLbl>
            <c:dLbl>
              <c:idx val="13"/>
              <c:layout>
                <c:manualLayout>
                  <c:x val="1.0376673238559642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DB68-4E53-B602-E0F121704AA9}"/>
                </c:ext>
              </c:extLst>
            </c:dLbl>
            <c:dLbl>
              <c:idx val="14"/>
              <c:layout>
                <c:manualLayout>
                  <c:x val="1.2452007886271661E-2"/>
                  <c:y val="1.381406271584473E-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DB68-4E53-B602-E0F121704AA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Лист1!$A$2:$A$16</c:f>
              <c:strCache>
                <c:ptCount val="15"/>
                <c:pt idx="0">
                  <c:v>Армия</c:v>
                </c:pt>
                <c:pt idx="1">
                  <c:v>Средние школы, училища, техникумы</c:v>
                </c:pt>
                <c:pt idx="2">
                  <c:v>Собесы, службы занятости, другие социальные учреждения</c:v>
                </c:pt>
                <c:pt idx="3">
                  <c:v>Поликлиники и больницы</c:v>
                </c:pt>
                <c:pt idx="4">
                  <c:v>Общественные организации по охране окружающей среды</c:v>
                </c:pt>
                <c:pt idx="5">
                  <c:v>Правозащитные организации</c:v>
                </c:pt>
                <c:pt idx="6">
                  <c:v>Высшие учебные заведения</c:v>
                </c:pt>
                <c:pt idx="7">
                  <c:v>Власти Вашего города, района, поселка, села</c:v>
                </c:pt>
                <c:pt idx="8">
                  <c:v>Средства массовой информации</c:v>
                </c:pt>
                <c:pt idx="9">
                  <c:v>ГИБДД</c:v>
                </c:pt>
                <c:pt idx="10">
                  <c:v>Власти Вашего края</c:v>
                </c:pt>
                <c:pt idx="11">
                  <c:v>Коммунальные службы (жэки, управком и т.п.)</c:v>
                </c:pt>
                <c:pt idx="12">
                  <c:v>Районные и окружные суды</c:v>
                </c:pt>
                <c:pt idx="13">
                  <c:v>Правоохранительные органы (полиция, суд, прокуратура и т.п.)</c:v>
                </c:pt>
                <c:pt idx="14">
                  <c:v>Политические партии</c:v>
                </c:pt>
              </c:strCache>
            </c:strRef>
          </c:cat>
          <c:val>
            <c:numRef>
              <c:f>Лист1!$B$2:$B$16</c:f>
              <c:numCache>
                <c:formatCode>###0.0</c:formatCode>
                <c:ptCount val="15"/>
                <c:pt idx="0">
                  <c:v>18.2</c:v>
                </c:pt>
                <c:pt idx="1">
                  <c:v>13.5</c:v>
                </c:pt>
                <c:pt idx="2">
                  <c:v>10.7</c:v>
                </c:pt>
                <c:pt idx="3">
                  <c:v>11.3</c:v>
                </c:pt>
                <c:pt idx="4">
                  <c:v>12.7</c:v>
                </c:pt>
                <c:pt idx="5">
                  <c:v>9.8000000000000007</c:v>
                </c:pt>
                <c:pt idx="6">
                  <c:v>11</c:v>
                </c:pt>
                <c:pt idx="7">
                  <c:v>6.2</c:v>
                </c:pt>
                <c:pt idx="8">
                  <c:v>8.3000000000000007</c:v>
                </c:pt>
                <c:pt idx="9">
                  <c:v>8.6999999999999993</c:v>
                </c:pt>
                <c:pt idx="10">
                  <c:v>4.7</c:v>
                </c:pt>
                <c:pt idx="11">
                  <c:v>6.5</c:v>
                </c:pt>
                <c:pt idx="12">
                  <c:v>7.3</c:v>
                </c:pt>
                <c:pt idx="13">
                  <c:v>6.7</c:v>
                </c:pt>
                <c:pt idx="14">
                  <c:v>5.2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DB68-4E53-B602-E0F121704AA9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Довольно честные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12"/>
              <c:layout>
                <c:manualLayout>
                  <c:x val="1.4527342533983528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DB68-4E53-B602-E0F121704AA9}"/>
                </c:ext>
              </c:extLst>
            </c:dLbl>
            <c:dLbl>
              <c:idx val="13"/>
              <c:layout>
                <c:manualLayout>
                  <c:x val="2.4904015772543323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DB68-4E53-B602-E0F121704AA9}"/>
                </c:ext>
              </c:extLst>
            </c:dLbl>
            <c:dLbl>
              <c:idx val="14"/>
              <c:layout>
                <c:manualLayout>
                  <c:x val="2.6979350420255191E-2"/>
                  <c:y val="1.381406271584473E-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DB68-4E53-B602-E0F121704AA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Лист1!$A$2:$A$16</c:f>
              <c:strCache>
                <c:ptCount val="15"/>
                <c:pt idx="0">
                  <c:v>Армия</c:v>
                </c:pt>
                <c:pt idx="1">
                  <c:v>Средние школы, училища, техникумы</c:v>
                </c:pt>
                <c:pt idx="2">
                  <c:v>Собесы, службы занятости, другие социальные учреждения</c:v>
                </c:pt>
                <c:pt idx="3">
                  <c:v>Поликлиники и больницы</c:v>
                </c:pt>
                <c:pt idx="4">
                  <c:v>Общественные организации по охране окружающей среды</c:v>
                </c:pt>
                <c:pt idx="5">
                  <c:v>Правозащитные организации</c:v>
                </c:pt>
                <c:pt idx="6">
                  <c:v>Высшие учебные заведения</c:v>
                </c:pt>
                <c:pt idx="7">
                  <c:v>Власти Вашего города, района, поселка, села</c:v>
                </c:pt>
                <c:pt idx="8">
                  <c:v>Средства массовой информации</c:v>
                </c:pt>
                <c:pt idx="9">
                  <c:v>ГИБДД</c:v>
                </c:pt>
                <c:pt idx="10">
                  <c:v>Власти Вашего края</c:v>
                </c:pt>
                <c:pt idx="11">
                  <c:v>Коммунальные службы (жэки, управком и т.п.)</c:v>
                </c:pt>
                <c:pt idx="12">
                  <c:v>Районные и окружные суды</c:v>
                </c:pt>
                <c:pt idx="13">
                  <c:v>Правоохранительные органы (полиция, суд, прокуратура и т.п.)</c:v>
                </c:pt>
                <c:pt idx="14">
                  <c:v>Политические партии</c:v>
                </c:pt>
              </c:strCache>
            </c:strRef>
          </c:cat>
          <c:val>
            <c:numRef>
              <c:f>Лист1!$C$2:$C$16</c:f>
              <c:numCache>
                <c:formatCode>###0.0</c:formatCode>
                <c:ptCount val="15"/>
                <c:pt idx="0">
                  <c:v>38</c:v>
                </c:pt>
                <c:pt idx="1">
                  <c:v>42.3</c:v>
                </c:pt>
                <c:pt idx="2">
                  <c:v>40.299999999999997</c:v>
                </c:pt>
                <c:pt idx="3">
                  <c:v>38.200000000000003</c:v>
                </c:pt>
                <c:pt idx="4">
                  <c:v>36.5</c:v>
                </c:pt>
                <c:pt idx="5">
                  <c:v>33.799999999999997</c:v>
                </c:pt>
                <c:pt idx="6">
                  <c:v>32.5</c:v>
                </c:pt>
                <c:pt idx="7">
                  <c:v>32.5</c:v>
                </c:pt>
                <c:pt idx="8">
                  <c:v>28.2</c:v>
                </c:pt>
                <c:pt idx="9">
                  <c:v>26.7</c:v>
                </c:pt>
                <c:pt idx="10">
                  <c:v>29.2</c:v>
                </c:pt>
                <c:pt idx="11">
                  <c:v>27.3</c:v>
                </c:pt>
                <c:pt idx="12">
                  <c:v>26.3</c:v>
                </c:pt>
                <c:pt idx="13">
                  <c:v>26.5</c:v>
                </c:pt>
                <c:pt idx="14">
                  <c:v>20.8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DB68-4E53-B602-E0F121704AA9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Довольно нечестные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Лист1!$A$2:$A$16</c:f>
              <c:strCache>
                <c:ptCount val="15"/>
                <c:pt idx="0">
                  <c:v>Армия</c:v>
                </c:pt>
                <c:pt idx="1">
                  <c:v>Средние школы, училища, техникумы</c:v>
                </c:pt>
                <c:pt idx="2">
                  <c:v>Собесы, службы занятости, другие социальные учреждения</c:v>
                </c:pt>
                <c:pt idx="3">
                  <c:v>Поликлиники и больницы</c:v>
                </c:pt>
                <c:pt idx="4">
                  <c:v>Общественные организации по охране окружающей среды</c:v>
                </c:pt>
                <c:pt idx="5">
                  <c:v>Правозащитные организации</c:v>
                </c:pt>
                <c:pt idx="6">
                  <c:v>Высшие учебные заведения</c:v>
                </c:pt>
                <c:pt idx="7">
                  <c:v>Власти Вашего города, района, поселка, села</c:v>
                </c:pt>
                <c:pt idx="8">
                  <c:v>Средства массовой информации</c:v>
                </c:pt>
                <c:pt idx="9">
                  <c:v>ГИБДД</c:v>
                </c:pt>
                <c:pt idx="10">
                  <c:v>Власти Вашего края</c:v>
                </c:pt>
                <c:pt idx="11">
                  <c:v>Коммунальные службы (жэки, управком и т.п.)</c:v>
                </c:pt>
                <c:pt idx="12">
                  <c:v>Районные и окружные суды</c:v>
                </c:pt>
                <c:pt idx="13">
                  <c:v>Правоохранительные органы (полиция, суд, прокуратура и т.п.)</c:v>
                </c:pt>
                <c:pt idx="14">
                  <c:v>Политические партии</c:v>
                </c:pt>
              </c:strCache>
            </c:strRef>
          </c:cat>
          <c:val>
            <c:numRef>
              <c:f>Лист1!$D$2:$D$16</c:f>
              <c:numCache>
                <c:formatCode>###0.0</c:formatCode>
                <c:ptCount val="15"/>
                <c:pt idx="0">
                  <c:v>10.3</c:v>
                </c:pt>
                <c:pt idx="1">
                  <c:v>14.5</c:v>
                </c:pt>
                <c:pt idx="2">
                  <c:v>11.3</c:v>
                </c:pt>
                <c:pt idx="3">
                  <c:v>22.3</c:v>
                </c:pt>
                <c:pt idx="4">
                  <c:v>12.3</c:v>
                </c:pt>
                <c:pt idx="5">
                  <c:v>16.5</c:v>
                </c:pt>
                <c:pt idx="6">
                  <c:v>20.8</c:v>
                </c:pt>
                <c:pt idx="7">
                  <c:v>28</c:v>
                </c:pt>
                <c:pt idx="8">
                  <c:v>26.7</c:v>
                </c:pt>
                <c:pt idx="9">
                  <c:v>23.8</c:v>
                </c:pt>
                <c:pt idx="10">
                  <c:v>33</c:v>
                </c:pt>
                <c:pt idx="11">
                  <c:v>25.7</c:v>
                </c:pt>
                <c:pt idx="12">
                  <c:v>21.7</c:v>
                </c:pt>
                <c:pt idx="13">
                  <c:v>28.3</c:v>
                </c:pt>
                <c:pt idx="14">
                  <c:v>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DB68-4E53-B602-E0F121704AA9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Абсолютно нечестные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Лист1!$A$2:$A$16</c:f>
              <c:strCache>
                <c:ptCount val="15"/>
                <c:pt idx="0">
                  <c:v>Армия</c:v>
                </c:pt>
                <c:pt idx="1">
                  <c:v>Средние школы, училища, техникумы</c:v>
                </c:pt>
                <c:pt idx="2">
                  <c:v>Собесы, службы занятости, другие социальные учреждения</c:v>
                </c:pt>
                <c:pt idx="3">
                  <c:v>Поликлиники и больницы</c:v>
                </c:pt>
                <c:pt idx="4">
                  <c:v>Общественные организации по охране окружающей среды</c:v>
                </c:pt>
                <c:pt idx="5">
                  <c:v>Правозащитные организации</c:v>
                </c:pt>
                <c:pt idx="6">
                  <c:v>Высшие учебные заведения</c:v>
                </c:pt>
                <c:pt idx="7">
                  <c:v>Власти Вашего города, района, поселка, села</c:v>
                </c:pt>
                <c:pt idx="8">
                  <c:v>Средства массовой информации</c:v>
                </c:pt>
                <c:pt idx="9">
                  <c:v>ГИБДД</c:v>
                </c:pt>
                <c:pt idx="10">
                  <c:v>Власти Вашего края</c:v>
                </c:pt>
                <c:pt idx="11">
                  <c:v>Коммунальные службы (жэки, управком и т.п.)</c:v>
                </c:pt>
                <c:pt idx="12">
                  <c:v>Районные и окружные суды</c:v>
                </c:pt>
                <c:pt idx="13">
                  <c:v>Правоохранительные органы (полиция, суд, прокуратура и т.п.)</c:v>
                </c:pt>
                <c:pt idx="14">
                  <c:v>Политические партии</c:v>
                </c:pt>
              </c:strCache>
            </c:strRef>
          </c:cat>
          <c:val>
            <c:numRef>
              <c:f>Лист1!$E$2:$E$16</c:f>
              <c:numCache>
                <c:formatCode>###0.0</c:formatCode>
                <c:ptCount val="15"/>
                <c:pt idx="0">
                  <c:v>8</c:v>
                </c:pt>
                <c:pt idx="1">
                  <c:v>5</c:v>
                </c:pt>
                <c:pt idx="2">
                  <c:v>6.5</c:v>
                </c:pt>
                <c:pt idx="3">
                  <c:v>15.2</c:v>
                </c:pt>
                <c:pt idx="4">
                  <c:v>9</c:v>
                </c:pt>
                <c:pt idx="5">
                  <c:v>10.199999999999999</c:v>
                </c:pt>
                <c:pt idx="6">
                  <c:v>8.5</c:v>
                </c:pt>
                <c:pt idx="7">
                  <c:v>15.3</c:v>
                </c:pt>
                <c:pt idx="8">
                  <c:v>17.3</c:v>
                </c:pt>
                <c:pt idx="9">
                  <c:v>23.3</c:v>
                </c:pt>
                <c:pt idx="10">
                  <c:v>15.1</c:v>
                </c:pt>
                <c:pt idx="11">
                  <c:v>23.5</c:v>
                </c:pt>
                <c:pt idx="12">
                  <c:v>17.5</c:v>
                </c:pt>
                <c:pt idx="13">
                  <c:v>18.7</c:v>
                </c:pt>
                <c:pt idx="14">
                  <c:v>19.8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DB68-4E53-B602-E0F121704AA9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Затруднились ответить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Лист1!$A$2:$A$16</c:f>
              <c:strCache>
                <c:ptCount val="15"/>
                <c:pt idx="0">
                  <c:v>Армия</c:v>
                </c:pt>
                <c:pt idx="1">
                  <c:v>Средние школы, училища, техникумы</c:v>
                </c:pt>
                <c:pt idx="2">
                  <c:v>Собесы, службы занятости, другие социальные учреждения</c:v>
                </c:pt>
                <c:pt idx="3">
                  <c:v>Поликлиники и больницы</c:v>
                </c:pt>
                <c:pt idx="4">
                  <c:v>Общественные организации по охране окружающей среды</c:v>
                </c:pt>
                <c:pt idx="5">
                  <c:v>Правозащитные организации</c:v>
                </c:pt>
                <c:pt idx="6">
                  <c:v>Высшие учебные заведения</c:v>
                </c:pt>
                <c:pt idx="7">
                  <c:v>Власти Вашего города, района, поселка, села</c:v>
                </c:pt>
                <c:pt idx="8">
                  <c:v>Средства массовой информации</c:v>
                </c:pt>
                <c:pt idx="9">
                  <c:v>ГИБДД</c:v>
                </c:pt>
                <c:pt idx="10">
                  <c:v>Власти Вашего края</c:v>
                </c:pt>
                <c:pt idx="11">
                  <c:v>Коммунальные службы (жэки, управком и т.п.)</c:v>
                </c:pt>
                <c:pt idx="12">
                  <c:v>Районные и окружные суды</c:v>
                </c:pt>
                <c:pt idx="13">
                  <c:v>Правоохранительные органы (полиция, суд, прокуратура и т.п.)</c:v>
                </c:pt>
                <c:pt idx="14">
                  <c:v>Политические партии</c:v>
                </c:pt>
              </c:strCache>
            </c:strRef>
          </c:cat>
          <c:val>
            <c:numRef>
              <c:f>Лист1!$F$2:$F$16</c:f>
              <c:numCache>
                <c:formatCode>###0.0</c:formatCode>
                <c:ptCount val="15"/>
                <c:pt idx="0">
                  <c:v>25.5</c:v>
                </c:pt>
                <c:pt idx="1">
                  <c:v>24.7</c:v>
                </c:pt>
                <c:pt idx="2">
                  <c:v>31.2</c:v>
                </c:pt>
                <c:pt idx="3">
                  <c:v>13</c:v>
                </c:pt>
                <c:pt idx="4">
                  <c:v>29.5</c:v>
                </c:pt>
                <c:pt idx="5">
                  <c:v>29.7</c:v>
                </c:pt>
                <c:pt idx="6">
                  <c:v>27.2</c:v>
                </c:pt>
                <c:pt idx="7">
                  <c:v>18</c:v>
                </c:pt>
                <c:pt idx="8">
                  <c:v>19.5</c:v>
                </c:pt>
                <c:pt idx="9">
                  <c:v>17.5</c:v>
                </c:pt>
                <c:pt idx="10">
                  <c:v>18</c:v>
                </c:pt>
                <c:pt idx="11">
                  <c:v>17</c:v>
                </c:pt>
                <c:pt idx="12">
                  <c:v>27.2</c:v>
                </c:pt>
                <c:pt idx="13">
                  <c:v>19.8</c:v>
                </c:pt>
                <c:pt idx="14">
                  <c:v>27.2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DB68-4E53-B602-E0F121704AA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100"/>
        <c:axId val="696270728"/>
        <c:axId val="696271120"/>
      </c:barChart>
      <c:catAx>
        <c:axId val="69627072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96271120"/>
        <c:crosses val="autoZero"/>
        <c:auto val="1"/>
        <c:lblAlgn val="ctr"/>
        <c:lblOffset val="100"/>
        <c:noMultiLvlLbl val="0"/>
      </c:catAx>
      <c:valAx>
        <c:axId val="696271120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6962707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1.8099797347836177E-4"/>
          <c:y val="0.93550076032579099"/>
          <c:w val="0.99981893930790045"/>
          <c:h val="6.449923226455482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bg1">
          <a:lumMod val="50000"/>
        </a:schemeClr>
      </a:solidFill>
      <a:round/>
    </a:ln>
    <a:effectLst>
      <a:outerShdw blurRad="50800" dist="38100" dir="2700000" algn="tl" rotWithShape="0">
        <a:prstClr val="black">
          <a:alpha val="40000"/>
        </a:prstClr>
      </a:outerShdw>
    </a:effectLst>
  </c:spPr>
  <c:txPr>
    <a:bodyPr/>
    <a:lstStyle/>
    <a:p>
      <a:pPr>
        <a:defRPr sz="1000">
          <a:solidFill>
            <a:sysClr val="windowText" lastClr="000000"/>
          </a:solidFill>
        </a:defRPr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2755310457516336"/>
          <c:y val="1.3019805028356956E-2"/>
          <c:w val="0.42200686274509802"/>
          <c:h val="0.9377544170948978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Обращались за получением услуги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Лист1!$A$2:$A$19</c:f>
              <c:strCache>
                <c:ptCount val="18"/>
                <c:pt idx="0">
                  <c:v>Получение бесплатной медицинской помощи в поликлинике</c:v>
                </c:pt>
                <c:pt idx="1">
                  <c:v>Дошкольные учреждения (поступление, обслуживание и др.) </c:v>
                </c:pt>
                <c:pt idx="2">
                  <c:v>Школа (поступление в нужную школу и успешное ее окончаниеи пр.)</c:v>
                </c:pt>
                <c:pt idx="3">
                  <c:v>Вуз (поступление, перевод из одного вуза в другой, и др.) </c:v>
                </c:pt>
                <c:pt idx="4">
                  <c:v>Пенсии (оформление, пересчет и др.) </c:v>
                </c:pt>
                <c:pt idx="5">
                  <c:v>Социальные выплаты (оформление прав, пересчет и др.) </c:v>
                </c:pt>
                <c:pt idx="6">
                  <c:v>Решение проблем в связи с призывом на военную службу </c:v>
                </c:pt>
                <c:pt idx="7">
                  <c:v>Работа (получение нужной работы и др.) </c:v>
                </c:pt>
                <c:pt idx="8">
                  <c:v>Земельный участок для дачи или ведения своего хозяйства</c:v>
                </c:pt>
                <c:pt idx="9">
                  <c:v>Жилплощадь (получение и (или) оформление права на нее и др.) </c:v>
                </c:pt>
                <c:pt idx="10">
                  <c:v>Получение услуг по ремонту, эксплуатации жилья </c:v>
                </c:pt>
                <c:pt idx="11">
                  <c:v>Обращение в суд </c:v>
                </c:pt>
                <c:pt idx="12">
                  <c:v>Обращение за помощью и защитой в полицию; </c:v>
                </c:pt>
                <c:pt idx="13">
                  <c:v>Получение регистрации по месту жительства, паспорта  и др. </c:v>
                </c:pt>
                <c:pt idx="14">
                  <c:v>Урегулирование ситуации с автоинспекцией </c:v>
                </c:pt>
                <c:pt idx="15">
                  <c:v>Регистрация сделки с недвижимостью (дома, квартиры, гаражи и др.) </c:v>
                </c:pt>
                <c:pt idx="16">
                  <c:v>Затрудняюсь ответить; никогда не обращался</c:v>
                </c:pt>
                <c:pt idx="17">
                  <c:v>Другое</c:v>
                </c:pt>
              </c:strCache>
            </c:strRef>
          </c:cat>
          <c:val>
            <c:numRef>
              <c:f>Лист1!$B$2:$B$19</c:f>
              <c:numCache>
                <c:formatCode>0.0</c:formatCode>
                <c:ptCount val="18"/>
                <c:pt idx="0">
                  <c:v>41.3</c:v>
                </c:pt>
                <c:pt idx="1">
                  <c:v>3.3</c:v>
                </c:pt>
                <c:pt idx="2">
                  <c:v>3.2</c:v>
                </c:pt>
                <c:pt idx="3">
                  <c:v>1.8</c:v>
                </c:pt>
                <c:pt idx="4">
                  <c:v>2.5</c:v>
                </c:pt>
                <c:pt idx="5">
                  <c:v>5.7</c:v>
                </c:pt>
                <c:pt idx="6">
                  <c:v>0.9</c:v>
                </c:pt>
                <c:pt idx="7">
                  <c:v>1.2</c:v>
                </c:pt>
                <c:pt idx="8">
                  <c:v>0.8</c:v>
                </c:pt>
                <c:pt idx="9">
                  <c:v>1.5</c:v>
                </c:pt>
                <c:pt idx="10">
                  <c:v>1.8</c:v>
                </c:pt>
                <c:pt idx="11">
                  <c:v>1.8</c:v>
                </c:pt>
                <c:pt idx="12">
                  <c:v>1.8</c:v>
                </c:pt>
                <c:pt idx="13">
                  <c:v>2</c:v>
                </c:pt>
                <c:pt idx="14">
                  <c:v>3.8</c:v>
                </c:pt>
                <c:pt idx="15">
                  <c:v>1</c:v>
                </c:pt>
                <c:pt idx="16">
                  <c:v>20.3</c:v>
                </c:pt>
                <c:pt idx="17">
                  <c:v>5.3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C5D-49D1-B71B-54E878D6E00B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Возникала коррупционная ситуация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Лист1!$A$2:$A$19</c:f>
              <c:strCache>
                <c:ptCount val="18"/>
                <c:pt idx="0">
                  <c:v>Получение бесплатной медицинской помощи в поликлинике</c:v>
                </c:pt>
                <c:pt idx="1">
                  <c:v>Дошкольные учреждения (поступление, обслуживание и др.) </c:v>
                </c:pt>
                <c:pt idx="2">
                  <c:v>Школа (поступление в нужную школу и успешное ее окончаниеи пр.)</c:v>
                </c:pt>
                <c:pt idx="3">
                  <c:v>Вуз (поступление, перевод из одного вуза в другой, и др.) </c:v>
                </c:pt>
                <c:pt idx="4">
                  <c:v>Пенсии (оформление, пересчет и др.) </c:v>
                </c:pt>
                <c:pt idx="5">
                  <c:v>Социальные выплаты (оформление прав, пересчет и др.) </c:v>
                </c:pt>
                <c:pt idx="6">
                  <c:v>Решение проблем в связи с призывом на военную службу </c:v>
                </c:pt>
                <c:pt idx="7">
                  <c:v>Работа (получение нужной работы и др.) </c:v>
                </c:pt>
                <c:pt idx="8">
                  <c:v>Земельный участок для дачи или ведения своего хозяйства</c:v>
                </c:pt>
                <c:pt idx="9">
                  <c:v>Жилплощадь (получение и (или) оформление права на нее и др.) </c:v>
                </c:pt>
                <c:pt idx="10">
                  <c:v>Получение услуг по ремонту, эксплуатации жилья </c:v>
                </c:pt>
                <c:pt idx="11">
                  <c:v>Обращение в суд </c:v>
                </c:pt>
                <c:pt idx="12">
                  <c:v>Обращение за помощью и защитой в полицию; </c:v>
                </c:pt>
                <c:pt idx="13">
                  <c:v>Получение регистрации по месту жительства, паспорта  и др. </c:v>
                </c:pt>
                <c:pt idx="14">
                  <c:v>Урегулирование ситуации с автоинспекцией </c:v>
                </c:pt>
                <c:pt idx="15">
                  <c:v>Регистрация сделки с недвижимостью (дома, квартиры, гаражи и др.) </c:v>
                </c:pt>
                <c:pt idx="16">
                  <c:v>Затрудняюсь ответить; никогда не обращался</c:v>
                </c:pt>
                <c:pt idx="17">
                  <c:v>Другое</c:v>
                </c:pt>
              </c:strCache>
            </c:strRef>
          </c:cat>
          <c:val>
            <c:numRef>
              <c:f>Лист1!$C$2:$C$19</c:f>
              <c:numCache>
                <c:formatCode>0.0</c:formatCode>
                <c:ptCount val="18"/>
                <c:pt idx="0">
                  <c:v>10.8</c:v>
                </c:pt>
                <c:pt idx="1">
                  <c:v>45</c:v>
                </c:pt>
                <c:pt idx="2">
                  <c:v>15.7</c:v>
                </c:pt>
                <c:pt idx="3">
                  <c:v>100</c:v>
                </c:pt>
                <c:pt idx="5">
                  <c:v>2.9</c:v>
                </c:pt>
                <c:pt idx="7">
                  <c:v>28.5</c:v>
                </c:pt>
                <c:pt idx="8">
                  <c:v>60</c:v>
                </c:pt>
                <c:pt idx="9">
                  <c:v>11.1</c:v>
                </c:pt>
                <c:pt idx="10">
                  <c:v>9</c:v>
                </c:pt>
                <c:pt idx="11">
                  <c:v>18.100000000000001</c:v>
                </c:pt>
                <c:pt idx="12">
                  <c:v>9</c:v>
                </c:pt>
                <c:pt idx="13">
                  <c:v>8.3000000000000007</c:v>
                </c:pt>
                <c:pt idx="14">
                  <c:v>69.5</c:v>
                </c:pt>
                <c:pt idx="15">
                  <c:v>33.299999999999997</c:v>
                </c:pt>
                <c:pt idx="17">
                  <c:v>15.6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C5D-49D1-B71B-54E878D6E00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696286016"/>
        <c:axId val="696283272"/>
      </c:barChart>
      <c:catAx>
        <c:axId val="69628601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96283272"/>
        <c:crosses val="autoZero"/>
        <c:auto val="1"/>
        <c:lblAlgn val="ctr"/>
        <c:lblOffset val="100"/>
        <c:noMultiLvlLbl val="0"/>
      </c:catAx>
      <c:valAx>
        <c:axId val="696283272"/>
        <c:scaling>
          <c:orientation val="minMax"/>
        </c:scaling>
        <c:delete val="1"/>
        <c:axPos val="t"/>
        <c:numFmt formatCode="0.0" sourceLinked="1"/>
        <c:majorTickMark val="none"/>
        <c:minorTickMark val="none"/>
        <c:tickLblPos val="nextTo"/>
        <c:crossAx val="6962860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950816887104317"/>
          <c:w val="1"/>
          <c:h val="4.181938255777457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bg1">
          <a:lumMod val="50000"/>
        </a:schemeClr>
      </a:solidFill>
      <a:round/>
    </a:ln>
    <a:effectLst>
      <a:outerShdw blurRad="50800" dist="38100" dir="2700000" algn="tl" rotWithShape="0">
        <a:prstClr val="black">
          <a:alpha val="40000"/>
        </a:prstClr>
      </a:outerShdw>
    </a:effectLst>
  </c:spPr>
  <c:txPr>
    <a:bodyPr/>
    <a:lstStyle/>
    <a:p>
      <a:pPr>
        <a:defRPr sz="1000">
          <a:solidFill>
            <a:sysClr val="windowText" lastClr="000000"/>
          </a:solidFill>
        </a:defRPr>
      </a:pPr>
      <a:endParaRPr lang="ru-R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5.2568697729988054E-2"/>
          <c:w val="1"/>
          <c:h val="0.6314506029883519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Да, приходилось</c:v>
                </c:pt>
              </c:strCache>
            </c:strRef>
          </c:tx>
          <c:spPr>
            <a:solidFill>
              <a:schemeClr val="accent1"/>
            </a:solidFill>
            <a:ln w="19050"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1D80-4B7E-95BE-C6BAC7340FF6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1D80-4B7E-95BE-C6BAC7340FF6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1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1D80-4B7E-95BE-C6BAC7340FF6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1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1D80-4B7E-95BE-C6BAC7340FF6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1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1D80-4B7E-95BE-C6BAC7340FF6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1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1D80-4B7E-95BE-C6BAC7340FF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2022 год</c:v>
                </c:pt>
                <c:pt idx="1">
                  <c:v>2021 год</c:v>
                </c:pt>
                <c:pt idx="2">
                  <c:v>2020 год</c:v>
                </c:pt>
                <c:pt idx="3">
                  <c:v>2019 год</c:v>
                </c:pt>
              </c:strCache>
            </c:strRef>
          </c:cat>
          <c:val>
            <c:numRef>
              <c:f>Лист1!$B$2:$B$5</c:f>
              <c:numCache>
                <c:formatCode>0.0</c:formatCode>
                <c:ptCount val="4"/>
                <c:pt idx="0">
                  <c:v>17.600000000000001</c:v>
                </c:pt>
                <c:pt idx="1">
                  <c:v>17.600000000000001</c:v>
                </c:pt>
                <c:pt idx="2">
                  <c:v>17.100000000000001</c:v>
                </c:pt>
                <c:pt idx="3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1D80-4B7E-95BE-C6BAC7340FF6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Нет, не приходилось</c:v>
                </c:pt>
              </c:strCache>
            </c:strRef>
          </c:tx>
          <c:spPr>
            <a:solidFill>
              <a:schemeClr val="accent3"/>
            </a:solidFill>
            <a:ln w="19050"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2022 год</c:v>
                </c:pt>
                <c:pt idx="1">
                  <c:v>2021 год</c:v>
                </c:pt>
                <c:pt idx="2">
                  <c:v>2020 год</c:v>
                </c:pt>
                <c:pt idx="3">
                  <c:v>2019 год</c:v>
                </c:pt>
              </c:strCache>
            </c:strRef>
          </c:cat>
          <c:val>
            <c:numRef>
              <c:f>Лист1!$C$2:$C$5</c:f>
              <c:numCache>
                <c:formatCode>0.0</c:formatCode>
                <c:ptCount val="4"/>
                <c:pt idx="0">
                  <c:v>77.8</c:v>
                </c:pt>
                <c:pt idx="1">
                  <c:v>78.400000000000006</c:v>
                </c:pt>
                <c:pt idx="2">
                  <c:v>62.2</c:v>
                </c:pt>
                <c:pt idx="3">
                  <c:v>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1D80-4B7E-95BE-C6BAC7340FF6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Затруднились ответить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 w="19050"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2022 год</c:v>
                </c:pt>
                <c:pt idx="1">
                  <c:v>2021 год</c:v>
                </c:pt>
                <c:pt idx="2">
                  <c:v>2020 год</c:v>
                </c:pt>
                <c:pt idx="3">
                  <c:v>2019 год</c:v>
                </c:pt>
              </c:strCache>
            </c:strRef>
          </c:cat>
          <c:val>
            <c:numRef>
              <c:f>Лист1!$D$2:$D$5</c:f>
              <c:numCache>
                <c:formatCode>0.0</c:formatCode>
                <c:ptCount val="4"/>
                <c:pt idx="0">
                  <c:v>4.5999999999999996</c:v>
                </c:pt>
                <c:pt idx="1">
                  <c:v>4</c:v>
                </c:pt>
                <c:pt idx="2">
                  <c:v>2.7</c:v>
                </c:pt>
                <c:pt idx="3">
                  <c:v>15.7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1D80-4B7E-95BE-C6BAC7340FF6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Отказ от ответа</c:v>
                </c:pt>
              </c:strCache>
            </c:strRef>
          </c:tx>
          <c:spPr>
            <a:solidFill>
              <a:srgbClr val="FFC000"/>
            </a:solidFill>
            <a:ln w="19050"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2022 год</c:v>
                </c:pt>
                <c:pt idx="1">
                  <c:v>2021 год</c:v>
                </c:pt>
                <c:pt idx="2">
                  <c:v>2020 год</c:v>
                </c:pt>
                <c:pt idx="3">
                  <c:v>2019 год</c:v>
                </c:pt>
              </c:strCache>
            </c:strRef>
          </c:cat>
          <c:val>
            <c:numRef>
              <c:f>Лист1!$E$2:$E$5</c:f>
              <c:numCache>
                <c:formatCode>General</c:formatCode>
                <c:ptCount val="4"/>
                <c:pt idx="2" formatCode="0.0">
                  <c:v>18</c:v>
                </c:pt>
                <c:pt idx="3" formatCode="0.0">
                  <c:v>19.3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1D80-4B7E-95BE-C6BAC7340FF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737345032"/>
        <c:axId val="737345688"/>
      </c:barChart>
      <c:catAx>
        <c:axId val="7373450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737345688"/>
        <c:crosses val="autoZero"/>
        <c:auto val="1"/>
        <c:lblAlgn val="ctr"/>
        <c:lblOffset val="100"/>
        <c:noMultiLvlLbl val="0"/>
      </c:catAx>
      <c:valAx>
        <c:axId val="737345688"/>
        <c:scaling>
          <c:orientation val="minMax"/>
        </c:scaling>
        <c:delete val="1"/>
        <c:axPos val="l"/>
        <c:numFmt formatCode="0.0" sourceLinked="1"/>
        <c:majorTickMark val="out"/>
        <c:minorTickMark val="none"/>
        <c:tickLblPos val="nextTo"/>
        <c:crossAx val="7373450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81796253962878296"/>
          <c:w val="1"/>
          <c:h val="0.1533636252457690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bg1">
          <a:lumMod val="50000"/>
        </a:schemeClr>
      </a:solidFill>
      <a:round/>
    </a:ln>
    <a:effectLst>
      <a:outerShdw blurRad="50800" dist="38100" dir="2700000" algn="tl" rotWithShape="0">
        <a:prstClr val="black">
          <a:alpha val="40000"/>
        </a:prstClr>
      </a:outerShdw>
    </a:effectLst>
  </c:spPr>
  <c:txPr>
    <a:bodyPr/>
    <a:lstStyle/>
    <a:p>
      <a:pPr>
        <a:defRPr sz="1200">
          <a:solidFill>
            <a:sysClr val="windowText" lastClr="000000"/>
          </a:solidFill>
        </a:defRPr>
      </a:pPr>
      <a:endParaRPr lang="ru-RU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1389854913969091"/>
          <c:y val="1.3674192668562127E-2"/>
          <c:w val="0.46143500291630213"/>
          <c:h val="0.9036246047412436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Получали услуги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Лист1!$A$2:$A$17</c:f>
              <c:strCache>
                <c:ptCount val="16"/>
                <c:pt idx="0">
                  <c:v>Получение бесплатной медицинской помощи</c:v>
                </c:pt>
                <c:pt idx="1">
                  <c:v>Социальные выплаты</c:v>
                </c:pt>
                <c:pt idx="2">
                  <c:v>Урегулирование ситуации с автоинспекцией</c:v>
                </c:pt>
                <c:pt idx="3">
                  <c:v>Вуз (поступление, перевод из одного вуза в другой и др.)</c:v>
                </c:pt>
                <c:pt idx="4">
                  <c:v>Работа</c:v>
                </c:pt>
                <c:pt idx="5">
                  <c:v>Школа (поступление в нужную школу и (или) успешное ее окончание</c:v>
                </c:pt>
                <c:pt idx="6">
                  <c:v>Дошкольные учреждения</c:v>
                </c:pt>
                <c:pt idx="7">
                  <c:v>Получение услуг по ремонту, эксплуатации жилья</c:v>
                </c:pt>
                <c:pt idx="8">
                  <c:v>Обращение за помощью и защитой в полицию</c:v>
                </c:pt>
                <c:pt idx="9">
                  <c:v>Пенсии (оформление, пересчет и др.)</c:v>
                </c:pt>
                <c:pt idx="10">
                  <c:v>Обращение в суд</c:v>
                </c:pt>
                <c:pt idx="11">
                  <c:v>Земельный участок для дачи или ведения своего хозяйства</c:v>
                </c:pt>
                <c:pt idx="12">
                  <c:v>Регистрация сделки с недвижимостью</c:v>
                </c:pt>
                <c:pt idx="13">
                  <c:v>Жилплощадь (получение и (или) оформление права на нее</c:v>
                </c:pt>
                <c:pt idx="14">
                  <c:v>Получение регистрации по месту жительства</c:v>
                </c:pt>
                <c:pt idx="15">
                  <c:v>Решение проблем в связи с призывом на военную службу</c:v>
                </c:pt>
              </c:strCache>
            </c:strRef>
          </c:cat>
          <c:val>
            <c:numRef>
              <c:f>Лист1!$B$2:$B$17</c:f>
              <c:numCache>
                <c:formatCode>0.0</c:formatCode>
                <c:ptCount val="16"/>
                <c:pt idx="0">
                  <c:v>53.7</c:v>
                </c:pt>
                <c:pt idx="1">
                  <c:v>21.8</c:v>
                </c:pt>
                <c:pt idx="2">
                  <c:v>21.5</c:v>
                </c:pt>
                <c:pt idx="3">
                  <c:v>18</c:v>
                </c:pt>
                <c:pt idx="4">
                  <c:v>15.7</c:v>
                </c:pt>
                <c:pt idx="5">
                  <c:v>15.5</c:v>
                </c:pt>
                <c:pt idx="6">
                  <c:v>15.5</c:v>
                </c:pt>
                <c:pt idx="7">
                  <c:v>14.8</c:v>
                </c:pt>
                <c:pt idx="8">
                  <c:v>14.7</c:v>
                </c:pt>
                <c:pt idx="9">
                  <c:v>13.2</c:v>
                </c:pt>
                <c:pt idx="10">
                  <c:v>12.2</c:v>
                </c:pt>
                <c:pt idx="11">
                  <c:v>12</c:v>
                </c:pt>
                <c:pt idx="12">
                  <c:v>11.8</c:v>
                </c:pt>
                <c:pt idx="13">
                  <c:v>11.3</c:v>
                </c:pt>
                <c:pt idx="14">
                  <c:v>10.7</c:v>
                </c:pt>
                <c:pt idx="15">
                  <c:v>9.8000000000000007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221-43E0-92E3-31D0EF9E3424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Попадали в коррупционную ситуацию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Лист1!$A$2:$A$17</c:f>
              <c:strCache>
                <c:ptCount val="16"/>
                <c:pt idx="0">
                  <c:v>Получение бесплатной медицинской помощи</c:v>
                </c:pt>
                <c:pt idx="1">
                  <c:v>Социальные выплаты</c:v>
                </c:pt>
                <c:pt idx="2">
                  <c:v>Урегулирование ситуации с автоинспекцией</c:v>
                </c:pt>
                <c:pt idx="3">
                  <c:v>Вуз (поступление, перевод из одного вуза в другой и др.)</c:v>
                </c:pt>
                <c:pt idx="4">
                  <c:v>Работа</c:v>
                </c:pt>
                <c:pt idx="5">
                  <c:v>Школа (поступление в нужную школу и (или) успешное ее окончание</c:v>
                </c:pt>
                <c:pt idx="6">
                  <c:v>Дошкольные учреждения</c:v>
                </c:pt>
                <c:pt idx="7">
                  <c:v>Получение услуг по ремонту, эксплуатации жилья</c:v>
                </c:pt>
                <c:pt idx="8">
                  <c:v>Обращение за помощью и защитой в полицию</c:v>
                </c:pt>
                <c:pt idx="9">
                  <c:v>Пенсии (оформление, пересчет и др.)</c:v>
                </c:pt>
                <c:pt idx="10">
                  <c:v>Обращение в суд</c:v>
                </c:pt>
                <c:pt idx="11">
                  <c:v>Земельный участок для дачи или ведения своего хозяйства</c:v>
                </c:pt>
                <c:pt idx="12">
                  <c:v>Регистрация сделки с недвижимостью</c:v>
                </c:pt>
                <c:pt idx="13">
                  <c:v>Жилплощадь (получение и (или) оформление права на нее</c:v>
                </c:pt>
                <c:pt idx="14">
                  <c:v>Получение регистрации по месту жительства</c:v>
                </c:pt>
                <c:pt idx="15">
                  <c:v>Решение проблем в связи с призывом на военную службу</c:v>
                </c:pt>
              </c:strCache>
            </c:strRef>
          </c:cat>
          <c:val>
            <c:numRef>
              <c:f>Лист1!$C$2:$C$17</c:f>
              <c:numCache>
                <c:formatCode>0.0</c:formatCode>
                <c:ptCount val="16"/>
                <c:pt idx="0">
                  <c:v>16.3</c:v>
                </c:pt>
                <c:pt idx="1">
                  <c:v>2.2000000000000002</c:v>
                </c:pt>
                <c:pt idx="2">
                  <c:v>12</c:v>
                </c:pt>
                <c:pt idx="3">
                  <c:v>7.5</c:v>
                </c:pt>
                <c:pt idx="4">
                  <c:v>4.2</c:v>
                </c:pt>
                <c:pt idx="5">
                  <c:v>4.8</c:v>
                </c:pt>
                <c:pt idx="6">
                  <c:v>4.8</c:v>
                </c:pt>
                <c:pt idx="7">
                  <c:v>3.7</c:v>
                </c:pt>
                <c:pt idx="8">
                  <c:v>4.8</c:v>
                </c:pt>
                <c:pt idx="9">
                  <c:v>1.8</c:v>
                </c:pt>
                <c:pt idx="10">
                  <c:v>3.8</c:v>
                </c:pt>
                <c:pt idx="11">
                  <c:v>3.2</c:v>
                </c:pt>
                <c:pt idx="12">
                  <c:v>3</c:v>
                </c:pt>
                <c:pt idx="13">
                  <c:v>3.5</c:v>
                </c:pt>
                <c:pt idx="14">
                  <c:v>2.2000000000000002</c:v>
                </c:pt>
                <c:pt idx="15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221-43E0-92E3-31D0EF9E342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696298952"/>
        <c:axId val="696292680"/>
      </c:barChart>
      <c:catAx>
        <c:axId val="69629895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96292680"/>
        <c:crosses val="autoZero"/>
        <c:auto val="1"/>
        <c:lblAlgn val="ctr"/>
        <c:lblOffset val="100"/>
        <c:noMultiLvlLbl val="0"/>
      </c:catAx>
      <c:valAx>
        <c:axId val="696292680"/>
        <c:scaling>
          <c:orientation val="minMax"/>
        </c:scaling>
        <c:delete val="1"/>
        <c:axPos val="t"/>
        <c:numFmt formatCode="0.0" sourceLinked="1"/>
        <c:majorTickMark val="none"/>
        <c:minorTickMark val="none"/>
        <c:tickLblPos val="nextTo"/>
        <c:crossAx val="6962989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94006133137150638"/>
          <c:w val="1"/>
          <c:h val="5.257485737502053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bg1">
          <a:lumMod val="50000"/>
        </a:schemeClr>
      </a:solidFill>
      <a:round/>
    </a:ln>
    <a:effectLst>
      <a:outerShdw blurRad="50800" dist="38100" dir="2700000" algn="tl" rotWithShape="0">
        <a:prstClr val="black">
          <a:alpha val="40000"/>
        </a:prstClr>
      </a:outerShdw>
    </a:effectLst>
  </c:spPr>
  <c:txPr>
    <a:bodyPr/>
    <a:lstStyle/>
    <a:p>
      <a:pPr>
        <a:defRPr sz="1000">
          <a:solidFill>
            <a:sysClr val="windowText" lastClr="000000"/>
          </a:solidFill>
        </a:defRPr>
      </a:pPr>
      <a:endParaRPr lang="ru-RU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140484388009566"/>
          <c:y val="1.984126984126984E-2"/>
          <c:w val="0.77935714972495151"/>
          <c:h val="0.70761811332115021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Известно, постоянно слежу за этим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2019 год</c:v>
                </c:pt>
                <c:pt idx="1">
                  <c:v>2020 год</c:v>
                </c:pt>
                <c:pt idx="2">
                  <c:v>2021 год</c:v>
                </c:pt>
                <c:pt idx="3">
                  <c:v>2022 год</c:v>
                </c:pt>
              </c:strCache>
            </c:strRef>
          </c:cat>
          <c:val>
            <c:numRef>
              <c:f>Лист1!$B$2:$B$5</c:f>
              <c:numCache>
                <c:formatCode>####.0</c:formatCode>
                <c:ptCount val="4"/>
                <c:pt idx="0" formatCode="General">
                  <c:v>6.2</c:v>
                </c:pt>
                <c:pt idx="1">
                  <c:v>15.1</c:v>
                </c:pt>
                <c:pt idx="2" formatCode="0.0">
                  <c:v>16.5</c:v>
                </c:pt>
                <c:pt idx="3" formatCode="0.0">
                  <c:v>10.9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E63-407B-B555-EC063D6A1A06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Известно, но специально не слежу за этим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2019 год</c:v>
                </c:pt>
                <c:pt idx="1">
                  <c:v>2020 год</c:v>
                </c:pt>
                <c:pt idx="2">
                  <c:v>2021 год</c:v>
                </c:pt>
                <c:pt idx="3">
                  <c:v>2022 год</c:v>
                </c:pt>
              </c:strCache>
            </c:strRef>
          </c:cat>
          <c:val>
            <c:numRef>
              <c:f>Лист1!$C$2:$C$5</c:f>
              <c:numCache>
                <c:formatCode>####.0</c:formatCode>
                <c:ptCount val="4"/>
                <c:pt idx="0" formatCode="General">
                  <c:v>19.5</c:v>
                </c:pt>
                <c:pt idx="1">
                  <c:v>23</c:v>
                </c:pt>
                <c:pt idx="2" formatCode="0.0">
                  <c:v>21.7</c:v>
                </c:pt>
                <c:pt idx="3" formatCode="0.0">
                  <c:v>27.6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E63-407B-B555-EC063D6A1A06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Что-то слышал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2019 год</c:v>
                </c:pt>
                <c:pt idx="1">
                  <c:v>2020 год</c:v>
                </c:pt>
                <c:pt idx="2">
                  <c:v>2021 год</c:v>
                </c:pt>
                <c:pt idx="3">
                  <c:v>2022 год</c:v>
                </c:pt>
              </c:strCache>
            </c:strRef>
          </c:cat>
          <c:val>
            <c:numRef>
              <c:f>Лист1!$D$2:$D$5</c:f>
              <c:numCache>
                <c:formatCode>####.0</c:formatCode>
                <c:ptCount val="4"/>
                <c:pt idx="0" formatCode="General">
                  <c:v>24.5</c:v>
                </c:pt>
                <c:pt idx="1">
                  <c:v>34.1</c:v>
                </c:pt>
                <c:pt idx="2" formatCode="0.0">
                  <c:v>31.7</c:v>
                </c:pt>
                <c:pt idx="3" formatCode="0.0">
                  <c:v>29.6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E63-407B-B555-EC063D6A1A06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Ничего не знаю об этом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2019 год</c:v>
                </c:pt>
                <c:pt idx="1">
                  <c:v>2020 год</c:v>
                </c:pt>
                <c:pt idx="2">
                  <c:v>2021 год</c:v>
                </c:pt>
                <c:pt idx="3">
                  <c:v>2022 год</c:v>
                </c:pt>
              </c:strCache>
            </c:strRef>
          </c:cat>
          <c:val>
            <c:numRef>
              <c:f>Лист1!$E$2:$E$5</c:f>
              <c:numCache>
                <c:formatCode>####.0</c:formatCode>
                <c:ptCount val="4"/>
                <c:pt idx="0" formatCode="General">
                  <c:v>29.7</c:v>
                </c:pt>
                <c:pt idx="1">
                  <c:v>27.1</c:v>
                </c:pt>
                <c:pt idx="2" formatCode="0.0">
                  <c:v>28.7</c:v>
                </c:pt>
                <c:pt idx="3" formatCode="0.0">
                  <c:v>27.9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E63-407B-B555-EC063D6A1A06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Затруднились ответить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3.3775006495193556E-2"/>
                  <c:y val="-6.0375505209088126E-3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0,7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DE63-407B-B555-EC063D6A1A06}"/>
                </c:ext>
              </c:extLst>
            </c:dLbl>
            <c:dLbl>
              <c:idx val="2"/>
              <c:layout>
                <c:manualLayout>
                  <c:x val="3.884903124443817E-2"/>
                  <c:y val="-1.1635644546552926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DE63-407B-B555-EC063D6A1A0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2019 год</c:v>
                </c:pt>
                <c:pt idx="1">
                  <c:v>2020 год</c:v>
                </c:pt>
                <c:pt idx="2">
                  <c:v>2021 год</c:v>
                </c:pt>
                <c:pt idx="3">
                  <c:v>2022 год</c:v>
                </c:pt>
              </c:strCache>
            </c:strRef>
          </c:cat>
          <c:val>
            <c:numRef>
              <c:f>Лист1!$F$2:$F$5</c:f>
              <c:numCache>
                <c:formatCode>####.0</c:formatCode>
                <c:ptCount val="4"/>
                <c:pt idx="0" formatCode="General">
                  <c:v>20.100000000000001</c:v>
                </c:pt>
                <c:pt idx="1">
                  <c:v>0.7</c:v>
                </c:pt>
                <c:pt idx="2" formatCode="0.0">
                  <c:v>1.4</c:v>
                </c:pt>
                <c:pt idx="3" formatCode="0.0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E63-407B-B555-EC063D6A1A0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100"/>
        <c:axId val="519504480"/>
        <c:axId val="519502840"/>
      </c:barChart>
      <c:catAx>
        <c:axId val="51950448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519502840"/>
        <c:crosses val="autoZero"/>
        <c:auto val="1"/>
        <c:lblAlgn val="ctr"/>
        <c:lblOffset val="100"/>
        <c:noMultiLvlLbl val="0"/>
      </c:catAx>
      <c:valAx>
        <c:axId val="519502840"/>
        <c:scaling>
          <c:orientation val="minMax"/>
          <c:max val="100"/>
        </c:scaling>
        <c:delete val="1"/>
        <c:axPos val="b"/>
        <c:numFmt formatCode="General" sourceLinked="1"/>
        <c:majorTickMark val="none"/>
        <c:minorTickMark val="none"/>
        <c:tickLblPos val="nextTo"/>
        <c:crossAx val="5195044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7211757035940386"/>
          <c:w val="1"/>
          <c:h val="0.2757036917814846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bg1">
          <a:lumMod val="50000"/>
        </a:schemeClr>
      </a:solidFill>
      <a:round/>
    </a:ln>
    <a:effectLst>
      <a:outerShdw blurRad="50800" dist="38100" dir="2700000" algn="tl" rotWithShape="0">
        <a:prstClr val="black">
          <a:alpha val="40000"/>
        </a:prstClr>
      </a:outerShdw>
    </a:effectLst>
  </c:spPr>
  <c:txPr>
    <a:bodyPr/>
    <a:lstStyle/>
    <a:p>
      <a:pPr>
        <a:defRPr sz="1200">
          <a:solidFill>
            <a:sysClr val="windowText" lastClr="000000"/>
          </a:solidFill>
        </a:defRPr>
      </a:pPr>
      <a:endParaRPr lang="ru-RU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098716748200139"/>
          <c:y val="1.8877914827120597E-2"/>
          <c:w val="0.85557663922567817"/>
          <c:h val="0.50441123753251937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Руководство нашего региона хочет и может эффективно бороться с коррупцией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2019 год</c:v>
                </c:pt>
                <c:pt idx="1">
                  <c:v>2020 год</c:v>
                </c:pt>
                <c:pt idx="2">
                  <c:v>2021 год</c:v>
                </c:pt>
                <c:pt idx="3">
                  <c:v>2022 год</c:v>
                </c:pt>
              </c:strCache>
            </c:strRef>
          </c:cat>
          <c:val>
            <c:numRef>
              <c:f>Лист1!$B$2:$B$5</c:f>
              <c:numCache>
                <c:formatCode>0.0</c:formatCode>
                <c:ptCount val="4"/>
                <c:pt idx="0">
                  <c:v>15</c:v>
                </c:pt>
                <c:pt idx="1">
                  <c:v>21</c:v>
                </c:pt>
                <c:pt idx="2">
                  <c:v>22.5</c:v>
                </c:pt>
                <c:pt idx="3">
                  <c:v>16.7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44C-4CD9-B369-874C86D74B79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Руководство нашего региона хочет, но не может эффективно бороться с коррупцией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2019 год</c:v>
                </c:pt>
                <c:pt idx="1">
                  <c:v>2020 год</c:v>
                </c:pt>
                <c:pt idx="2">
                  <c:v>2021 год</c:v>
                </c:pt>
                <c:pt idx="3">
                  <c:v>2022 год</c:v>
                </c:pt>
              </c:strCache>
            </c:strRef>
          </c:cat>
          <c:val>
            <c:numRef>
              <c:f>Лист1!$C$2:$C$5</c:f>
              <c:numCache>
                <c:formatCode>0.0</c:formatCode>
                <c:ptCount val="4"/>
                <c:pt idx="0">
                  <c:v>15.2</c:v>
                </c:pt>
                <c:pt idx="1">
                  <c:v>25.1</c:v>
                </c:pt>
                <c:pt idx="2">
                  <c:v>25.2</c:v>
                </c:pt>
                <c:pt idx="3">
                  <c:v>27.2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44C-4CD9-B369-874C86D74B79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Руководство нашего региона может, но не хочет эффективно бороться с коррупцией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2019 год</c:v>
                </c:pt>
                <c:pt idx="1">
                  <c:v>2020 год</c:v>
                </c:pt>
                <c:pt idx="2">
                  <c:v>2021 год</c:v>
                </c:pt>
                <c:pt idx="3">
                  <c:v>2022 год</c:v>
                </c:pt>
              </c:strCache>
            </c:strRef>
          </c:cat>
          <c:val>
            <c:numRef>
              <c:f>Лист1!$D$2:$D$5</c:f>
              <c:numCache>
                <c:formatCode>0.0</c:formatCode>
                <c:ptCount val="4"/>
                <c:pt idx="0">
                  <c:v>27.3</c:v>
                </c:pt>
                <c:pt idx="1">
                  <c:v>28.5</c:v>
                </c:pt>
                <c:pt idx="2">
                  <c:v>24.7</c:v>
                </c:pt>
                <c:pt idx="3">
                  <c:v>28.2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44C-4CD9-B369-874C86D74B79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Руководство нашего региона не хочет и не может эффективно бороться с коррупцией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2019 год</c:v>
                </c:pt>
                <c:pt idx="1">
                  <c:v>2020 год</c:v>
                </c:pt>
                <c:pt idx="2">
                  <c:v>2021 год</c:v>
                </c:pt>
                <c:pt idx="3">
                  <c:v>2022 год</c:v>
                </c:pt>
              </c:strCache>
            </c:strRef>
          </c:cat>
          <c:val>
            <c:numRef>
              <c:f>Лист1!$E$2:$E$5</c:f>
              <c:numCache>
                <c:formatCode>0.0</c:formatCode>
                <c:ptCount val="4"/>
                <c:pt idx="0">
                  <c:v>18.2</c:v>
                </c:pt>
                <c:pt idx="1">
                  <c:v>15.3</c:v>
                </c:pt>
                <c:pt idx="2">
                  <c:v>17.7</c:v>
                </c:pt>
                <c:pt idx="3">
                  <c:v>18.2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44C-4CD9-B369-874C86D74B79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Затруднились ответить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2019 год</c:v>
                </c:pt>
                <c:pt idx="1">
                  <c:v>2020 год</c:v>
                </c:pt>
                <c:pt idx="2">
                  <c:v>2021 год</c:v>
                </c:pt>
                <c:pt idx="3">
                  <c:v>2022 год</c:v>
                </c:pt>
              </c:strCache>
            </c:strRef>
          </c:cat>
          <c:val>
            <c:numRef>
              <c:f>Лист1!$F$2:$F$5</c:f>
              <c:numCache>
                <c:formatCode>0.0</c:formatCode>
                <c:ptCount val="4"/>
                <c:pt idx="0">
                  <c:v>24.3</c:v>
                </c:pt>
                <c:pt idx="1">
                  <c:v>10.1</c:v>
                </c:pt>
                <c:pt idx="2">
                  <c:v>9.9</c:v>
                </c:pt>
                <c:pt idx="3">
                  <c:v>9.6999999999999993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44C-4CD9-B369-874C86D74B7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100"/>
        <c:axId val="484667472"/>
        <c:axId val="484674032"/>
      </c:barChart>
      <c:catAx>
        <c:axId val="48466747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84674032"/>
        <c:crosses val="autoZero"/>
        <c:auto val="1"/>
        <c:lblAlgn val="ctr"/>
        <c:lblOffset val="100"/>
        <c:noMultiLvlLbl val="0"/>
      </c:catAx>
      <c:valAx>
        <c:axId val="484674032"/>
        <c:scaling>
          <c:orientation val="minMax"/>
          <c:max val="100"/>
        </c:scaling>
        <c:delete val="1"/>
        <c:axPos val="b"/>
        <c:numFmt formatCode="0.0" sourceLinked="1"/>
        <c:majorTickMark val="none"/>
        <c:minorTickMark val="none"/>
        <c:tickLblPos val="nextTo"/>
        <c:crossAx val="4846674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52378835050607631"/>
          <c:w val="1"/>
          <c:h val="0.4762116494939238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bg1">
          <a:lumMod val="50000"/>
        </a:schemeClr>
      </a:solidFill>
      <a:round/>
    </a:ln>
    <a:effectLst>
      <a:outerShdw blurRad="50800" dist="38100" dir="2700000" algn="tl" rotWithShape="0">
        <a:prstClr val="black">
          <a:alpha val="40000"/>
        </a:prstClr>
      </a:outerShdw>
    </a:effectLst>
  </c:spPr>
  <c:txPr>
    <a:bodyPr/>
    <a:lstStyle/>
    <a:p>
      <a:pPr>
        <a:defRPr sz="1200">
          <a:solidFill>
            <a:sysClr val="windowText" lastClr="000000"/>
          </a:solidFill>
        </a:defRPr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1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15.xml><?xml version="1.0" encoding="utf-8"?>
<cs:chartStyle xmlns:cs="http://schemas.microsoft.com/office/drawing/2012/chartStyle" xmlns:a="http://schemas.openxmlformats.org/drawingml/2006/main" id="103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 mods="ignoreCSTransforms">
      <cs:styleClr val="0">
        <a:shade val="25000"/>
      </cs:styl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 mods="ignoreCSTransforms">
      <cs:styleClr val="0">
        <a:tint val="25000"/>
      </cs:styl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16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0.05201</cdr:x>
      <cdr:y>0.23137</cdr:y>
    </cdr:from>
    <cdr:to>
      <cdr:x>0.98698</cdr:x>
      <cdr:y>0.23137</cdr:y>
    </cdr:to>
    <cdr:cxnSp macro="">
      <cdr:nvCxnSpPr>
        <cdr:cNvPr id="2" name="Прямая соединительная линия 1"/>
        <cdr:cNvCxnSpPr/>
      </cdr:nvCxnSpPr>
      <cdr:spPr>
        <a:xfrm xmlns:a="http://schemas.openxmlformats.org/drawingml/2006/main" flipH="1">
          <a:off x="300951" y="715293"/>
          <a:ext cx="5410183" cy="0"/>
        </a:xfrm>
        <a:prstGeom xmlns:a="http://schemas.openxmlformats.org/drawingml/2006/main" prst="line">
          <a:avLst/>
        </a:prstGeom>
        <a:ln xmlns:a="http://schemas.openxmlformats.org/drawingml/2006/main" w="19050">
          <a:solidFill>
            <a:schemeClr val="bg1">
              <a:lumMod val="50000"/>
            </a:schemeClr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0.02144</cdr:x>
      <cdr:y>0.30092</cdr:y>
    </cdr:from>
    <cdr:to>
      <cdr:x>0.18343</cdr:x>
      <cdr:y>0.36306</cdr:y>
    </cdr:to>
    <cdr:sp macro="" textlink="">
      <cdr:nvSpPr>
        <cdr:cNvPr id="5" name="Надпись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04804" y="1011780"/>
          <a:ext cx="791844" cy="208935"/>
        </a:xfrm>
        <a:prstGeom xmlns:a="http://schemas.openxmlformats.org/drawingml/2006/main" prst="rect">
          <a:avLst/>
        </a:prstGeom>
        <a:solidFill xmlns:a="http://schemas.openxmlformats.org/drawingml/2006/main">
          <a:srgbClr val="FFFFFF"/>
        </a:solidFill>
        <a:ln xmlns:a="http://schemas.openxmlformats.org/drawingml/2006/main" w="9525">
          <a:solidFill>
            <a:schemeClr val="bg1"/>
          </a:solidFill>
          <a:miter lim="800000"/>
          <a:headEnd/>
          <a:tailEnd/>
        </a:ln>
      </cdr:spPr>
      <cdr:txBody>
        <a:bodyPr xmlns:a="http://schemas.openxmlformats.org/drawingml/2006/main" rot="0" vert="horz" wrap="square" lIns="91440" tIns="45720" rIns="91440" bIns="45720" anchor="t" anchorCtr="0">
          <a:noAutofit/>
        </a:bodyPr>
        <a:lstStyle xmlns:a="http://schemas.openxmlformats.org/drawingml/2006/main"/>
        <a:p xmlns:a="http://schemas.openxmlformats.org/drawingml/2006/main">
          <a:pPr algn="ctr">
            <a:spcAft>
              <a:spcPts val="0"/>
            </a:spcAft>
          </a:pPr>
          <a:r>
            <a:rPr lang="ru-RU" sz="16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rPr>
            <a:t>2020 г.</a:t>
          </a:r>
          <a:endParaRPr lang="ru-RU" sz="1100">
            <a:effectLst/>
            <a:latin typeface="Calibri" panose="020F0502020204030204" pitchFamily="34" charset="0"/>
            <a:ea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0.02206</cdr:x>
      <cdr:y>0.08426</cdr:y>
    </cdr:from>
    <cdr:to>
      <cdr:x>0.18025</cdr:x>
      <cdr:y>0.16004</cdr:y>
    </cdr:to>
    <cdr:sp macro="" textlink="">
      <cdr:nvSpPr>
        <cdr:cNvPr id="4" name="Надпись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07826" y="283302"/>
          <a:ext cx="773269" cy="254797"/>
        </a:xfrm>
        <a:prstGeom xmlns:a="http://schemas.openxmlformats.org/drawingml/2006/main" prst="rect">
          <a:avLst/>
        </a:prstGeom>
        <a:solidFill xmlns:a="http://schemas.openxmlformats.org/drawingml/2006/main">
          <a:srgbClr val="FFFFFF"/>
        </a:solidFill>
        <a:ln xmlns:a="http://schemas.openxmlformats.org/drawingml/2006/main" w="9525">
          <a:solidFill>
            <a:schemeClr val="bg1"/>
          </a:solidFill>
          <a:miter lim="800000"/>
          <a:headEnd/>
          <a:tailEnd/>
        </a:ln>
      </cdr:spPr>
      <cdr:txBody>
        <a:bodyPr xmlns:a="http://schemas.openxmlformats.org/drawingml/2006/main" rot="0" vert="horz" wrap="square" lIns="91440" tIns="45720" rIns="91440" bIns="45720" anchor="t" anchorCtr="0">
          <a:no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>
            <a:spcAft>
              <a:spcPts val="0"/>
            </a:spcAft>
          </a:pPr>
          <a:r>
            <a:rPr lang="ru-RU" sz="16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rPr>
            <a:t>2019 г.</a:t>
          </a:r>
          <a:endParaRPr lang="ru-RU" sz="1100">
            <a:effectLst/>
            <a:latin typeface="Calibri" panose="020F0502020204030204" pitchFamily="34" charset="0"/>
            <a:ea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0.05217</cdr:x>
      <cdr:y>0.46176</cdr:y>
    </cdr:from>
    <cdr:to>
      <cdr:x>0.98714</cdr:x>
      <cdr:y>0.46176</cdr:y>
    </cdr:to>
    <cdr:cxnSp macro="">
      <cdr:nvCxnSpPr>
        <cdr:cNvPr id="6" name="Прямая соединительная линия 5"/>
        <cdr:cNvCxnSpPr/>
      </cdr:nvCxnSpPr>
      <cdr:spPr>
        <a:xfrm xmlns:a="http://schemas.openxmlformats.org/drawingml/2006/main" flipH="1">
          <a:off x="255026" y="3404250"/>
          <a:ext cx="4570348" cy="0"/>
        </a:xfrm>
        <a:prstGeom xmlns:a="http://schemas.openxmlformats.org/drawingml/2006/main" prst="line">
          <a:avLst/>
        </a:prstGeom>
        <a:ln xmlns:a="http://schemas.openxmlformats.org/drawingml/2006/main" w="19050">
          <a:solidFill>
            <a:schemeClr val="bg1">
              <a:lumMod val="50000"/>
            </a:schemeClr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0.02276</cdr:x>
      <cdr:y>0.51045</cdr:y>
    </cdr:from>
    <cdr:to>
      <cdr:x>0.18475</cdr:x>
      <cdr:y>0.57753</cdr:y>
    </cdr:to>
    <cdr:sp macro="" textlink="">
      <cdr:nvSpPr>
        <cdr:cNvPr id="7" name="Надпись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11237" y="1716288"/>
          <a:ext cx="791844" cy="225545"/>
        </a:xfrm>
        <a:prstGeom xmlns:a="http://schemas.openxmlformats.org/drawingml/2006/main" prst="rect">
          <a:avLst/>
        </a:prstGeom>
        <a:solidFill xmlns:a="http://schemas.openxmlformats.org/drawingml/2006/main">
          <a:srgbClr val="FFFFFF"/>
        </a:solidFill>
        <a:ln xmlns:a="http://schemas.openxmlformats.org/drawingml/2006/main" w="9525">
          <a:solidFill>
            <a:schemeClr val="bg1"/>
          </a:solidFill>
          <a:miter lim="800000"/>
          <a:headEnd/>
          <a:tailEnd/>
        </a:ln>
      </cdr:spPr>
      <cdr:txBody>
        <a:bodyPr xmlns:a="http://schemas.openxmlformats.org/drawingml/2006/main" rot="0" vert="horz" wrap="square" lIns="91440" tIns="45720" rIns="91440" bIns="45720" anchor="t" anchorCtr="0">
          <a:no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>
            <a:spcAft>
              <a:spcPts val="0"/>
            </a:spcAft>
          </a:pPr>
          <a:r>
            <a:rPr lang="ru-RU" sz="16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rPr>
            <a:t>2021 г.</a:t>
          </a:r>
          <a:endParaRPr lang="ru-RU" sz="1100">
            <a:effectLst/>
            <a:latin typeface="Calibri" panose="020F0502020204030204" pitchFamily="34" charset="0"/>
            <a:ea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0.05201</cdr:x>
      <cdr:y>0.67391</cdr:y>
    </cdr:from>
    <cdr:to>
      <cdr:x>0.98698</cdr:x>
      <cdr:y>0.67391</cdr:y>
    </cdr:to>
    <cdr:cxnSp macro="">
      <cdr:nvCxnSpPr>
        <cdr:cNvPr id="8" name="Прямая соединительная линия 7"/>
        <cdr:cNvCxnSpPr/>
      </cdr:nvCxnSpPr>
      <cdr:spPr>
        <a:xfrm xmlns:a="http://schemas.openxmlformats.org/drawingml/2006/main" flipH="1">
          <a:off x="300951" y="2083445"/>
          <a:ext cx="5410183" cy="0"/>
        </a:xfrm>
        <a:prstGeom xmlns:a="http://schemas.openxmlformats.org/drawingml/2006/main" prst="line">
          <a:avLst/>
        </a:prstGeom>
        <a:ln xmlns:a="http://schemas.openxmlformats.org/drawingml/2006/main" w="19050">
          <a:solidFill>
            <a:schemeClr val="bg1">
              <a:lumMod val="50000"/>
            </a:schemeClr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0.02283</cdr:x>
      <cdr:y>0.72332</cdr:y>
    </cdr:from>
    <cdr:to>
      <cdr:x>0.18262</cdr:x>
      <cdr:y>0.7904</cdr:y>
    </cdr:to>
    <cdr:sp macro="" textlink="">
      <cdr:nvSpPr>
        <cdr:cNvPr id="9" name="Надпись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11579" y="2432028"/>
          <a:ext cx="781090" cy="225545"/>
        </a:xfrm>
        <a:prstGeom xmlns:a="http://schemas.openxmlformats.org/drawingml/2006/main" prst="rect">
          <a:avLst/>
        </a:prstGeom>
        <a:solidFill xmlns:a="http://schemas.openxmlformats.org/drawingml/2006/main">
          <a:srgbClr val="FFFFFF"/>
        </a:solidFill>
        <a:ln xmlns:a="http://schemas.openxmlformats.org/drawingml/2006/main" w="9525">
          <a:solidFill>
            <a:schemeClr val="bg1"/>
          </a:solidFill>
          <a:miter lim="800000"/>
          <a:headEnd/>
          <a:tailEnd/>
        </a:ln>
      </cdr:spPr>
      <cdr:txBody>
        <a:bodyPr xmlns:a="http://schemas.openxmlformats.org/drawingml/2006/main" rot="0" vert="horz" wrap="square" lIns="91440" tIns="45720" rIns="91440" bIns="45720" anchor="t" anchorCtr="0">
          <a:no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>
            <a:spcAft>
              <a:spcPts val="0"/>
            </a:spcAft>
          </a:pPr>
          <a:r>
            <a:rPr lang="ru-RU" sz="16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rPr>
            <a:t>2022 г.</a:t>
          </a:r>
          <a:endParaRPr lang="ru-RU" sz="1100">
            <a:effectLst/>
            <a:latin typeface="Calibri" panose="020F0502020204030204" pitchFamily="34" charset="0"/>
            <a:ea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bg>
      <p:bgPr>
        <a:blipFill dpi="0" rotWithShape="1">
          <a:blip r:embed="rId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642910" y="1928802"/>
            <a:ext cx="7772400" cy="3000396"/>
          </a:xfrm>
        </p:spPr>
        <p:txBody>
          <a:bodyPr>
            <a:normAutofit/>
          </a:bodyPr>
          <a:lstStyle>
            <a:lvl1pPr>
              <a:defRPr sz="4000" b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</p:cSld>
  <p:clrMapOvr>
    <a:masterClrMapping/>
  </p:clrMapOvr>
  <p:transition>
    <p:newsflash/>
    <p:sndAc>
      <p:stSnd>
        <p:snd r:embed="rId1" name="camera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6431" y="273050"/>
            <a:ext cx="3008313" cy="1162050"/>
          </a:xfrm>
          <a:solidFill>
            <a:srgbClr val="4F81BD"/>
          </a:solidFill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817968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706431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21.06.2022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>
    <p:newsflash/>
    <p:sndAc>
      <p:stSnd>
        <p:snd r:embed="rId1" name="camera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85918" y="428604"/>
            <a:ext cx="6708802" cy="566738"/>
          </a:xfrm>
          <a:solidFill>
            <a:srgbClr val="4F81BD"/>
          </a:solidFill>
        </p:spPr>
        <p:txBody>
          <a:bodyPr anchor="b">
            <a:normAutofit/>
          </a:bodyPr>
          <a:lstStyle>
            <a:lvl1pPr algn="l">
              <a:defRPr sz="1400" b="1">
                <a:solidFill>
                  <a:schemeClr val="bg1"/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38782"/>
            <a:ext cx="6708802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21.06.2022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1" name="Диаграмма 10"/>
          <p:cNvSpPr>
            <a:spLocks noGrp="1"/>
          </p:cNvSpPr>
          <p:nvPr>
            <p:ph type="chart" sz="quarter" idx="13"/>
          </p:nvPr>
        </p:nvSpPr>
        <p:spPr>
          <a:xfrm>
            <a:off x="1785918" y="1000108"/>
            <a:ext cx="6715125" cy="4357697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  <p:transition>
    <p:newsflash/>
    <p:sndAc>
      <p:stSnd>
        <p:snd r:embed="rId1" name="camera.wav"/>
      </p:stSnd>
    </p:sndAc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38782"/>
            <a:ext cx="6708802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21.06.2022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1" name="Диаграмма 10"/>
          <p:cNvSpPr>
            <a:spLocks noGrp="1"/>
          </p:cNvSpPr>
          <p:nvPr>
            <p:ph type="chart" sz="quarter" idx="13"/>
          </p:nvPr>
        </p:nvSpPr>
        <p:spPr>
          <a:xfrm>
            <a:off x="1785918" y="428604"/>
            <a:ext cx="6715125" cy="4929201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  <p:transition>
    <p:newsflash/>
    <p:sndAc>
      <p:stSnd>
        <p:snd r:embed="rId1" name="camera.wav"/>
      </p:stSnd>
    </p:sndAc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21.06.2022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>
    <p:newsflash/>
    <p:sndAc>
      <p:stSnd>
        <p:snd r:embed="rId1" name="camera.wav"/>
      </p:stSnd>
    </p:sndAc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72318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9534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21.06.2022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>
    <p:newsflash/>
    <p:sndAc>
      <p:stSnd>
        <p:snd r:embed="rId1" name="camera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итульный слайд">
    <p:bg>
      <p:bgPr>
        <a:blipFill dpi="0" rotWithShape="1">
          <a:blip r:embed="rId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642910" y="2143116"/>
            <a:ext cx="7772400" cy="1857388"/>
          </a:xfrm>
        </p:spPr>
        <p:txBody>
          <a:bodyPr>
            <a:normAutofit/>
          </a:bodyPr>
          <a:lstStyle>
            <a:lvl1pPr>
              <a:defRPr sz="3200" b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0"/>
          </p:nvPr>
        </p:nvSpPr>
        <p:spPr>
          <a:xfrm>
            <a:off x="642938" y="4000519"/>
            <a:ext cx="7786687" cy="1857373"/>
          </a:xfrm>
        </p:spPr>
        <p:txBody>
          <a:bodyPr>
            <a:normAutofit/>
          </a:bodyPr>
          <a:lstStyle>
            <a:lvl1pPr algn="ctr">
              <a:buNone/>
              <a:defRPr sz="2800">
                <a:solidFill>
                  <a:srgbClr val="17283D"/>
                </a:solidFill>
              </a:defRPr>
            </a:lvl1pPr>
          </a:lstStyle>
          <a:p>
            <a:pPr lvl="0"/>
            <a:r>
              <a:rPr lang="ru-RU" dirty="0" smtClean="0"/>
              <a:t>Образец текста</a:t>
            </a:r>
          </a:p>
        </p:txBody>
      </p:sp>
    </p:spTree>
  </p:cSld>
  <p:clrMapOvr>
    <a:masterClrMapping/>
  </p:clrMapOvr>
  <p:transition>
    <p:newsflash/>
    <p:sndAc>
      <p:stSnd>
        <p:snd r:embed="rId1" name="camera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Титульный слайд">
    <p:bg>
      <p:bgPr>
        <a:blipFill dpi="0" rotWithShape="1">
          <a:blip r:embed="rId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642910" y="1928802"/>
            <a:ext cx="7772400" cy="1857388"/>
          </a:xfrm>
        </p:spPr>
        <p:txBody>
          <a:bodyPr>
            <a:normAutofit/>
          </a:bodyPr>
          <a:lstStyle>
            <a:lvl1pPr>
              <a:defRPr sz="3200" b="0">
                <a:solidFill>
                  <a:schemeClr val="bg1">
                    <a:lumMod val="9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0"/>
          </p:nvPr>
        </p:nvSpPr>
        <p:spPr>
          <a:xfrm>
            <a:off x="642938" y="3786190"/>
            <a:ext cx="7786687" cy="1857373"/>
          </a:xfrm>
        </p:spPr>
        <p:txBody>
          <a:bodyPr>
            <a:normAutofit/>
          </a:bodyPr>
          <a:lstStyle>
            <a:lvl1pPr algn="ctr">
              <a:buNone/>
              <a:defRPr sz="2800">
                <a:solidFill>
                  <a:srgbClr val="17283D"/>
                </a:solidFill>
              </a:defRPr>
            </a:lvl1pPr>
          </a:lstStyle>
          <a:p>
            <a:pPr lvl="0"/>
            <a:r>
              <a:rPr lang="ru-RU" dirty="0" smtClean="0"/>
              <a:t>Образец текста</a:t>
            </a:r>
          </a:p>
        </p:txBody>
      </p:sp>
    </p:spTree>
  </p:cSld>
  <p:clrMapOvr>
    <a:masterClrMapping/>
  </p:clrMapOvr>
  <p:transition>
    <p:newsflash/>
    <p:sndAc>
      <p:stSnd>
        <p:snd r:embed="rId1" name="camera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21.06.2022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>
    <p:newsflash/>
    <p:sndAc>
      <p:stSnd>
        <p:snd r:embed="rId1" name="camera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21.06.2022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>
    <p:newsflash/>
    <p:sndAc>
      <p:stSnd>
        <p:snd r:embed="rId1" name="camera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747714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891118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21.06.2022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>
    <p:newsflash/>
    <p:sndAc>
      <p:stSnd>
        <p:snd r:embed="rId1" name="camera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 hasCustomPrompt="1"/>
          </p:nvPr>
        </p:nvSpPr>
        <p:spPr>
          <a:xfrm>
            <a:off x="746126" y="1535113"/>
            <a:ext cx="4040188" cy="639762"/>
          </a:xfrm>
          <a:solidFill>
            <a:srgbClr val="4F81BD"/>
          </a:solidFill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746126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 hasCustomPrompt="1"/>
          </p:nvPr>
        </p:nvSpPr>
        <p:spPr>
          <a:xfrm>
            <a:off x="4887943" y="1535113"/>
            <a:ext cx="4041775" cy="639762"/>
          </a:xfrm>
          <a:solidFill>
            <a:srgbClr val="4F81BD"/>
          </a:solidFill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887943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21.06.2022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>
    <p:newsflash/>
    <p:sndAc>
      <p:stSnd>
        <p:snd r:embed="rId1" name="camera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Pr>
        <a:blipFill dpi="0" rotWithShape="1">
          <a:blip r:embed="rId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857364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</p:cSld>
  <p:clrMapOvr>
    <a:masterClrMapping/>
  </p:clrMapOvr>
  <p:transition>
    <p:newsflash/>
    <p:sndAc>
      <p:stSnd>
        <p:snd r:embed="rId1" name="camera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21.06.2022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>
    <p:newsflash/>
    <p:sndAc>
      <p:stSnd>
        <p:snd r:embed="rId1" name="camera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7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0118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0118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723888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21.06.2022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390912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796118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62" r:id="rId12"/>
    <p:sldLayoutId id="2147483658" r:id="rId13"/>
    <p:sldLayoutId id="2147483659" r:id="rId14"/>
  </p:sldLayoutIdLst>
  <p:transition>
    <p:newsflash/>
    <p:sndAc>
      <p:stSnd>
        <p:snd r:embed="rId16" name="camera.wav"/>
      </p:stSnd>
    </p:sndAc>
  </p:transition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rgbClr val="4F81BD"/>
          </a:solidFill>
          <a:latin typeface="+mj-lt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0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0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0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0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0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0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0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0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0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0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0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0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0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0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0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0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0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0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0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0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0.xml"/><Relationship Id="rId4" Type="http://schemas.openxmlformats.org/officeDocument/2006/relationships/chart" Target="../charts/char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000240"/>
            <a:ext cx="9144000" cy="2714644"/>
          </a:xfrm>
        </p:spPr>
        <p:txBody>
          <a:bodyPr>
            <a:noAutofit/>
          </a:bodyPr>
          <a:lstStyle/>
          <a:p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ru-RU" sz="2800" b="1" dirty="0"/>
              <a:t>Доклад о результатах проведения социологического исследования 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400" dirty="0" smtClean="0"/>
              <a:t>по </a:t>
            </a:r>
            <a:r>
              <a:rPr lang="ru-RU" sz="2400" dirty="0"/>
              <a:t>оценке восприятия населением и предпринимательским сообществом уровня распространенности коррупции в Алтайском крае, а также эффективности антикоррупционной работы, проводимой государственными органами Алтайского края</a:t>
            </a:r>
            <a:r>
              <a:rPr lang="ru-RU" sz="2600" dirty="0" smtClean="0"/>
              <a:t/>
            </a:r>
            <a:br>
              <a:rPr lang="ru-RU" sz="2600" dirty="0" smtClean="0"/>
            </a:br>
            <a:endParaRPr lang="ru-RU" sz="2600" dirty="0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0" y="4869160"/>
            <a:ext cx="9144000" cy="1080120"/>
          </a:xfrm>
        </p:spPr>
        <p:txBody>
          <a:bodyPr>
            <a:noAutofit/>
          </a:bodyPr>
          <a:lstStyle/>
          <a:p>
            <a:r>
              <a:rPr lang="ru-RU" sz="1900" dirty="0"/>
              <a:t>п</a:t>
            </a:r>
            <a:r>
              <a:rPr lang="ru-RU" sz="1900" dirty="0" smtClean="0"/>
              <a:t>одготовлено для </a:t>
            </a:r>
            <a:r>
              <a:rPr lang="ru-RU" sz="1900" dirty="0"/>
              <a:t>Управление делами Губернатора и </a:t>
            </a:r>
          </a:p>
          <a:p>
            <a:r>
              <a:rPr lang="ru-RU" sz="1900" dirty="0"/>
              <a:t>Правительства Алтайского края </a:t>
            </a:r>
          </a:p>
          <a:p>
            <a:r>
              <a:rPr lang="ru-RU" sz="1900" dirty="0"/>
              <a:t>(Государственный контракт № </a:t>
            </a:r>
            <a:r>
              <a:rPr lang="ru-RU" sz="1900" dirty="0" smtClean="0"/>
              <a:t>2022.2686ЭА </a:t>
            </a:r>
            <a:r>
              <a:rPr lang="ru-RU" sz="1900" dirty="0"/>
              <a:t>от </a:t>
            </a:r>
            <a:r>
              <a:rPr lang="ru-RU" sz="1900" dirty="0" smtClean="0"/>
              <a:t>18.04.2022 г.)</a:t>
            </a:r>
            <a:endParaRPr lang="ru-RU" sz="1900" dirty="0"/>
          </a:p>
        </p:txBody>
      </p:sp>
      <p:sp>
        <p:nvSpPr>
          <p:cNvPr id="4" name="Текст 2"/>
          <p:cNvSpPr txBox="1">
            <a:spLocks/>
          </p:cNvSpPr>
          <p:nvPr/>
        </p:nvSpPr>
        <p:spPr>
          <a:xfrm>
            <a:off x="0" y="6309320"/>
            <a:ext cx="9144000" cy="36004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342900" lvl="0" indent="-342900" algn="ctr">
              <a:spcBef>
                <a:spcPct val="20000"/>
              </a:spcBef>
              <a:defRPr/>
            </a:pPr>
            <a:r>
              <a:rPr lang="ru-RU" sz="2000" dirty="0">
                <a:solidFill>
                  <a:srgbClr val="17283D"/>
                </a:solidFill>
              </a:rPr>
              <a:t>Иваново – </a:t>
            </a:r>
            <a:r>
              <a:rPr lang="ru-RU" sz="2000" dirty="0" smtClean="0">
                <a:solidFill>
                  <a:srgbClr val="17283D"/>
                </a:solidFill>
              </a:rPr>
              <a:t>Барнаул, 2022 год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rgbClr val="17283D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newsflash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>
          <a:xfrm>
            <a:off x="785786" y="357166"/>
            <a:ext cx="7889902" cy="5952154"/>
          </a:xfrm>
        </p:spPr>
        <p:txBody>
          <a:bodyPr>
            <a:noAutofit/>
          </a:bodyPr>
          <a:lstStyle/>
          <a:p>
            <a:pPr algn="just"/>
            <a:r>
              <a:rPr lang="ru-RU" sz="1800" dirty="0" smtClean="0"/>
              <a:t>Наименьшая </a:t>
            </a:r>
            <a:r>
              <a:rPr lang="ru-RU" sz="1800" dirty="0"/>
              <a:t>вероятность возникновения коррупционной составляющей была отмечена респондентами в ситуации при регистрации по месту жительства (82,8% в сумме позиций «никогда» и «редко»). На втором месте стоит регистрация сделок с недвижимостью (76%), а на третьем – оформление жилплощади или оформление документов на нее (72,7%) В </a:t>
            </a:r>
            <a:r>
              <a:rPr lang="en-US" sz="1800" dirty="0"/>
              <a:t>TOP</a:t>
            </a:r>
            <a:r>
              <a:rPr lang="ru-RU" sz="1800" dirty="0"/>
              <a:t>-5 ситуаций и обстоятельств в наименьшей степени подверженных коррупции участники исследования также отнесли: оформление социальных выплат (72,3%) и оформление/пересчет пенсий (71,8%)</a:t>
            </a:r>
            <a:r>
              <a:rPr lang="ru-RU" sz="1800" dirty="0" smtClean="0"/>
              <a:t>. </a:t>
            </a:r>
          </a:p>
          <a:p>
            <a:pPr algn="just"/>
            <a:endParaRPr lang="ru-RU" sz="1800" dirty="0"/>
          </a:p>
          <a:p>
            <a:pPr algn="just"/>
            <a:r>
              <a:rPr lang="ru-RU" sz="1800" dirty="0"/>
              <a:t>Наибольшая вероятность попасть в коррупционную ситуацию, по мнению жителей Алтайского края, возникает при получении бесплатной медицинской помощи. (27,7% в сумме позиций «время от времени», «довольно часто» и «очень часто»). Здесь, вероятнее всего, респонденты воспринимают бесплатную медицинскую помощь как абсолютно бесплатную и такие суждения у них вызывают необходимость оплаты справок, некоторых видов анализов и пр. Также жители региона отмечают наличие вероятности попасть в коррупционную ситуацию при поступлении в вузы, или при переводе из одного университета в другой (22,3%). 1/5 опрошенных указывают на то, что в коррупционную ситуацию можно попасть при урегулировании вопросов с Государственной автоинспекцией (20,5%)</a:t>
            </a:r>
            <a:r>
              <a:rPr lang="ru-RU" sz="1800" dirty="0" smtClean="0"/>
              <a:t>.</a:t>
            </a:r>
            <a:endParaRPr lang="ru-RU" sz="1800" dirty="0"/>
          </a:p>
          <a:p>
            <a:pPr algn="just"/>
            <a:endParaRPr lang="ru-RU" sz="1800" dirty="0"/>
          </a:p>
        </p:txBody>
      </p:sp>
    </p:spTree>
  </p:cSld>
  <p:clrMapOvr>
    <a:masterClrMapping/>
  </p:clrMapOvr>
  <p:transition>
    <p:newsflash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755651" y="333375"/>
            <a:ext cx="792003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Табл. 1.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 </a:t>
            </a:r>
            <a:r>
              <a:rPr lang="ru-RU" sz="1600" dirty="0"/>
              <a:t>Частота попадания населения в коррупционную ситуацию в различных </a:t>
            </a:r>
          </a:p>
          <a:p>
            <a:pPr algn="ctr"/>
            <a:r>
              <a:rPr lang="ru-RU" sz="1600" dirty="0"/>
              <a:t>ситуациях, связанных с взаимодействием с государственными </a:t>
            </a:r>
            <a:r>
              <a:rPr lang="ru-RU" sz="1600" dirty="0" smtClean="0"/>
              <a:t>организациями,</a:t>
            </a:r>
            <a:r>
              <a:rPr lang="ru-RU" sz="1600" i="1" dirty="0" smtClean="0"/>
              <a:t> %</a:t>
            </a:r>
            <a:r>
              <a:rPr kumimoji="0" lang="ru-RU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6274859"/>
              </p:ext>
            </p:extLst>
          </p:nvPr>
        </p:nvGraphicFramePr>
        <p:xfrm>
          <a:off x="755649" y="918150"/>
          <a:ext cx="7920039" cy="5394340"/>
        </p:xfrm>
        <a:graphic>
          <a:graphicData uri="http://schemas.openxmlformats.org/drawingml/2006/table">
            <a:tbl>
              <a:tblPr firstRow="1" firstCol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4763350">
                  <a:extLst>
                    <a:ext uri="{9D8B030D-6E8A-4147-A177-3AD203B41FA5}">
                      <a16:colId xmlns:a16="http://schemas.microsoft.com/office/drawing/2014/main" val="3916862712"/>
                    </a:ext>
                  </a:extLst>
                </a:gridCol>
                <a:gridCol w="529687">
                  <a:extLst>
                    <a:ext uri="{9D8B030D-6E8A-4147-A177-3AD203B41FA5}">
                      <a16:colId xmlns:a16="http://schemas.microsoft.com/office/drawing/2014/main" val="1049483964"/>
                    </a:ext>
                  </a:extLst>
                </a:gridCol>
                <a:gridCol w="530452">
                  <a:extLst>
                    <a:ext uri="{9D8B030D-6E8A-4147-A177-3AD203B41FA5}">
                      <a16:colId xmlns:a16="http://schemas.microsoft.com/office/drawing/2014/main" val="3696193300"/>
                    </a:ext>
                  </a:extLst>
                </a:gridCol>
                <a:gridCol w="530452">
                  <a:extLst>
                    <a:ext uri="{9D8B030D-6E8A-4147-A177-3AD203B41FA5}">
                      <a16:colId xmlns:a16="http://schemas.microsoft.com/office/drawing/2014/main" val="2356369231"/>
                    </a:ext>
                  </a:extLst>
                </a:gridCol>
                <a:gridCol w="530452">
                  <a:extLst>
                    <a:ext uri="{9D8B030D-6E8A-4147-A177-3AD203B41FA5}">
                      <a16:colId xmlns:a16="http://schemas.microsoft.com/office/drawing/2014/main" val="277724062"/>
                    </a:ext>
                  </a:extLst>
                </a:gridCol>
                <a:gridCol w="526625">
                  <a:extLst>
                    <a:ext uri="{9D8B030D-6E8A-4147-A177-3AD203B41FA5}">
                      <a16:colId xmlns:a16="http://schemas.microsoft.com/office/drawing/2014/main" val="1738452246"/>
                    </a:ext>
                  </a:extLst>
                </a:gridCol>
                <a:gridCol w="509021">
                  <a:extLst>
                    <a:ext uri="{9D8B030D-6E8A-4147-A177-3AD203B41FA5}">
                      <a16:colId xmlns:a16="http://schemas.microsoft.com/office/drawing/2014/main" val="3161766305"/>
                    </a:ext>
                  </a:extLst>
                </a:gridCol>
              </a:tblGrid>
              <a:tr h="361990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 </a:t>
                      </a:r>
                      <a:r>
                        <a:rPr lang="ru-RU" sz="12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Наименование </a:t>
                      </a:r>
                      <a:r>
                        <a:rPr lang="ru-RU" sz="12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ситуации (обстоятельства)</a:t>
                      </a:r>
                      <a:endParaRPr lang="ru-RU" sz="12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135" marR="5113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Частота столкновения с коррупционной ситуацией</a:t>
                      </a:r>
                      <a:endParaRPr lang="ru-RU" sz="12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135" marR="5113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5515597"/>
                  </a:ext>
                </a:extLst>
              </a:tr>
              <a:tr h="1038148"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135" marR="5113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71755" marR="71755"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Никогда</a:t>
                      </a:r>
                      <a:endParaRPr lang="ru-RU" sz="12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135" marR="51135" marT="0" marB="0"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Редко</a:t>
                      </a:r>
                      <a:endParaRPr lang="ru-RU" sz="12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135" marR="51135" marT="0" marB="0"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Время от времени</a:t>
                      </a:r>
                      <a:endParaRPr lang="ru-RU" sz="12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135" marR="51135" marT="0" marB="0"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Довольно часто</a:t>
                      </a:r>
                      <a:endParaRPr lang="ru-RU" sz="12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135" marR="51135" marT="0" marB="0"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Очень часто</a:t>
                      </a:r>
                      <a:endParaRPr lang="ru-RU" sz="12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135" marR="51135" marT="0" marB="0"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Затруднились ответить</a:t>
                      </a:r>
                      <a:endParaRPr lang="ru-RU" sz="12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135" marR="51135" marT="0" marB="0"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2218224"/>
                  </a:ext>
                </a:extLst>
              </a:tr>
              <a:tr h="24940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Получить регистрацию по месту жительства</a:t>
                      </a:r>
                      <a:endParaRPr lang="ru-RU" sz="12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74,0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8,8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4,2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1,7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1,3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10,0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254604"/>
                  </a:ext>
                </a:extLst>
              </a:tr>
              <a:tr h="24940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Зарегистрировать сделки с недвижимостью</a:t>
                      </a:r>
                      <a:endParaRPr lang="ru-RU" sz="1200" b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65,2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10,8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4,0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1,5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1,7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16,8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5423588"/>
                  </a:ext>
                </a:extLst>
              </a:tr>
              <a:tr h="24940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Пенсии: оформление, пересчёт</a:t>
                      </a:r>
                      <a:endParaRPr lang="ru-RU" sz="12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65,0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6,8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3,3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2,5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1,7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20,7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0564601"/>
                  </a:ext>
                </a:extLst>
              </a:tr>
              <a:tr h="24940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Жилплощадь: получить и (или) оформить</a:t>
                      </a:r>
                      <a:endParaRPr lang="ru-RU" sz="12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61,0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11,7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4,5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3,7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1,5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17,6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9951580"/>
                  </a:ext>
                </a:extLst>
              </a:tr>
              <a:tr h="24940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Земельный участок для дачи или ведения своего хозяйства</a:t>
                      </a:r>
                      <a:endParaRPr lang="ru-RU" sz="12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59,0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9,5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6,3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2,0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3,0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20,2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8610817"/>
                  </a:ext>
                </a:extLst>
              </a:tr>
              <a:tr h="24940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Социальные выплаты</a:t>
                      </a:r>
                      <a:endParaRPr lang="ru-RU" sz="12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64,0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8,3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4,8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3,2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1,2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18,5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9151354"/>
                  </a:ext>
                </a:extLst>
              </a:tr>
              <a:tr h="24940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Обращение за помощью и защитой в полицию</a:t>
                      </a:r>
                      <a:endParaRPr lang="ru-RU" sz="12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59,7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11,2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5,2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4,0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2,8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17,1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1735697"/>
                  </a:ext>
                </a:extLst>
              </a:tr>
              <a:tr h="24940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Получить услуги по ремонту</a:t>
                      </a:r>
                      <a:endParaRPr lang="ru-RU" sz="12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57,2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11,7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5,3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3,8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3,7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18,3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4502107"/>
                  </a:ext>
                </a:extLst>
              </a:tr>
              <a:tr h="24940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Обращение в суд</a:t>
                      </a:r>
                      <a:endParaRPr lang="ru-RU" sz="12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59,0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9,7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5,0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4,2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2,1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20,0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5663031"/>
                  </a:ext>
                </a:extLst>
              </a:tr>
              <a:tr h="24940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Работа: получить нужную или обеспечить продвижение по службе</a:t>
                      </a:r>
                      <a:endParaRPr lang="ru-RU" sz="12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59,3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9,0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7,3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5,2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2,2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17,0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3550668"/>
                  </a:ext>
                </a:extLst>
              </a:tr>
              <a:tr h="24940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Школа: поступить в нужную школу</a:t>
                      </a:r>
                      <a:endParaRPr lang="ru-RU" sz="12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57,7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12,0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8,5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4,5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2,7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14,6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7253528"/>
                  </a:ext>
                </a:extLst>
              </a:tr>
              <a:tr h="24940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Решение проблем в связи с призывом на военную службу</a:t>
                      </a:r>
                      <a:endParaRPr lang="ru-RU" sz="12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58,0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5,2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6,8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4,2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2,0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23,8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6790236"/>
                  </a:ext>
                </a:extLst>
              </a:tr>
              <a:tr h="24940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Дошкольные учреждения</a:t>
                      </a:r>
                      <a:endParaRPr lang="ru-RU" sz="12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54,8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14,5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7,8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6,8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1,7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14,4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168902"/>
                  </a:ext>
                </a:extLst>
              </a:tr>
              <a:tr h="24940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Урегулировать ситуацию с автоинспекцией</a:t>
                      </a:r>
                      <a:endParaRPr lang="ru-RU" sz="12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56,7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11,3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7,0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6,5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7,0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11,5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4156816"/>
                  </a:ext>
                </a:extLst>
              </a:tr>
              <a:tr h="24940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ВУЗ: поступить, перевестись из одного вуза в другой</a:t>
                      </a:r>
                      <a:endParaRPr lang="ru-RU" sz="12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50,3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10,0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8,8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8,2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5,3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17,4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761849"/>
                  </a:ext>
                </a:extLst>
              </a:tr>
              <a:tr h="24940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Получение бесплатной медицинской помощи</a:t>
                      </a:r>
                      <a:endParaRPr lang="ru-RU" sz="12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45,5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19,0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15,7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8,8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3,2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7,8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7123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5369989"/>
      </p:ext>
    </p:extLst>
  </p:cSld>
  <p:clrMapOvr>
    <a:masterClrMapping/>
  </p:clrMapOvr>
  <p:transition>
    <p:newsflash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>
          <a:xfrm>
            <a:off x="785786" y="357166"/>
            <a:ext cx="7889902" cy="5951559"/>
          </a:xfrm>
        </p:spPr>
        <p:txBody>
          <a:bodyPr>
            <a:noAutofit/>
          </a:bodyPr>
          <a:lstStyle/>
          <a:p>
            <a:pPr algn="just"/>
            <a:r>
              <a:rPr lang="ru-RU" sz="1800" dirty="0"/>
              <a:t>Одной из частных ситуаций, когда жители региона попадают в коррупционную ситуацию, является практика обращения граждан за получением государственных (муниципальных) услуг. Поэтому в нашем исследовании данный аспект проблемы исследован более подробно</a:t>
            </a:r>
            <a:r>
              <a:rPr lang="ru-RU" sz="1800" dirty="0" smtClean="0"/>
              <a:t>.</a:t>
            </a:r>
          </a:p>
          <a:p>
            <a:pPr algn="just"/>
            <a:endParaRPr lang="ru-RU" sz="1800" dirty="0"/>
          </a:p>
          <a:p>
            <a:pPr algn="just"/>
            <a:r>
              <a:rPr lang="ru-RU" sz="1800" dirty="0" smtClean="0"/>
              <a:t>По </a:t>
            </a:r>
            <a:r>
              <a:rPr lang="ru-RU" sz="1800" dirty="0"/>
              <a:t>итогам исследования, вспоминая последний по времени случай обращения в государственные (муниципальные) учреждения, наиболее часто участники опроса называли больницы и поликлиники (получение бесплатной медицинской помощи, прием у врача, лечение и операции) (41,3%). 5,7% жителей Алтайского края обращались за получением социальных выплат</a:t>
            </a:r>
            <a:r>
              <a:rPr lang="ru-RU" sz="1800" dirty="0" smtClean="0"/>
              <a:t>.</a:t>
            </a:r>
          </a:p>
          <a:p>
            <a:pPr algn="just"/>
            <a:endParaRPr lang="ru-RU" sz="1800" dirty="0"/>
          </a:p>
          <a:p>
            <a:pPr algn="just"/>
            <a:r>
              <a:rPr lang="ru-RU" sz="1800" dirty="0"/>
              <a:t>За последний месяц за получением услуг в государственные (муниципальные) учреждения обращалось чуть более 32% жителей Алтайского края, при этом, около 15% обращались за ними менее 10 дней назад. Еще порядка 1/3 опрошенных обращались в государственные (муниципальные) учреждения от 1 до 6 месяцев назад</a:t>
            </a:r>
            <a:r>
              <a:rPr lang="ru-RU" sz="1800" dirty="0" smtClean="0"/>
              <a:t>.</a:t>
            </a:r>
          </a:p>
          <a:p>
            <a:pPr algn="just"/>
            <a:r>
              <a:rPr lang="ru-RU" sz="1800" dirty="0" smtClean="0"/>
              <a:t> </a:t>
            </a:r>
            <a:endParaRPr lang="ru-RU" sz="1800" dirty="0"/>
          </a:p>
          <a:p>
            <a:pPr algn="just"/>
            <a:r>
              <a:rPr lang="ru-RU" sz="1800" dirty="0"/>
              <a:t>В итоге, можно заключить, что за последний год в государственные и муниципальные учреждения за получением тех или иных услуг обратилось около 82% опрошенных жителей Алтайского края</a:t>
            </a:r>
            <a:r>
              <a:rPr lang="ru-RU" sz="1800" dirty="0" smtClean="0"/>
              <a:t>.</a:t>
            </a:r>
            <a:endParaRPr lang="ru-RU" sz="1800" dirty="0"/>
          </a:p>
          <a:p>
            <a:pPr algn="just"/>
            <a:endParaRPr lang="ru-RU" sz="1800" dirty="0" smtClean="0"/>
          </a:p>
          <a:p>
            <a:pPr algn="just"/>
            <a:endParaRPr lang="ru-RU" sz="1800" dirty="0"/>
          </a:p>
        </p:txBody>
      </p:sp>
    </p:spTree>
  </p:cSld>
  <p:clrMapOvr>
    <a:masterClrMapping/>
  </p:clrMapOvr>
  <p:transition>
    <p:newsflash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755650" y="5822932"/>
            <a:ext cx="792961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/>
              <a:t>Рис. 5. </a:t>
            </a:r>
            <a:r>
              <a:rPr lang="ru-RU" sz="1400" dirty="0" smtClean="0"/>
              <a:t>Практика обращения населения в государственные и муниципальные учреждения за получением различного рода услуг, </a:t>
            </a:r>
            <a:r>
              <a:rPr lang="ru-RU" sz="1400" i="1" dirty="0" smtClean="0"/>
              <a:t>%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409866196"/>
              </p:ext>
            </p:extLst>
          </p:nvPr>
        </p:nvGraphicFramePr>
        <p:xfrm>
          <a:off x="755650" y="333375"/>
          <a:ext cx="7920038" cy="54718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>
    <p:newsflash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785786" y="357166"/>
            <a:ext cx="788990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Около 18% жителей Алтайского края когда-либо приходилось оказываться в коррупционной ситуации, когда они понимали, что для решения своей проблемы им нужно дать взятку</a:t>
            </a:r>
            <a:r>
              <a:rPr lang="ru-RU" dirty="0"/>
              <a:t>. Никогда не сталкивались с такой ситуацией </a:t>
            </a:r>
            <a:r>
              <a:rPr lang="ru-RU" dirty="0" smtClean="0"/>
              <a:t>более 3/4 жителей региона.</a:t>
            </a:r>
            <a:endParaRPr lang="ru-RU" dirty="0"/>
          </a:p>
        </p:txBody>
      </p:sp>
      <p:sp>
        <p:nvSpPr>
          <p:cNvPr id="54273" name="Rectangle 1"/>
          <p:cNvSpPr>
            <a:spLocks noChangeArrowheads="1"/>
          </p:cNvSpPr>
          <p:nvPr/>
        </p:nvSpPr>
        <p:spPr bwMode="auto">
          <a:xfrm>
            <a:off x="755650" y="5075741"/>
            <a:ext cx="792003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600" b="1" dirty="0" smtClean="0"/>
              <a:t>Рис. 6. </a:t>
            </a:r>
            <a:r>
              <a:rPr lang="ru-RU" sz="1600" dirty="0"/>
              <a:t>Коррупционная практика жителей </a:t>
            </a:r>
            <a:r>
              <a:rPr lang="ru-RU" sz="1600" dirty="0" smtClean="0"/>
              <a:t>Алтайского </a:t>
            </a:r>
            <a:r>
              <a:rPr lang="ru-RU" sz="1600" dirty="0"/>
              <a:t>края при обращении в государственные либо муниципальные учреждения, (динамика </a:t>
            </a:r>
            <a:r>
              <a:rPr lang="ru-RU" sz="1600" dirty="0" smtClean="0"/>
              <a:t>2019-2022 </a:t>
            </a:r>
            <a:r>
              <a:rPr lang="ru-RU" sz="1600" dirty="0"/>
              <a:t>гг.), </a:t>
            </a:r>
            <a:r>
              <a:rPr lang="ru-RU" sz="1600" i="1" dirty="0" smtClean="0"/>
              <a:t>%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735334997"/>
              </p:ext>
            </p:extLst>
          </p:nvPr>
        </p:nvGraphicFramePr>
        <p:xfrm>
          <a:off x="1908151" y="1782961"/>
          <a:ext cx="5616624" cy="32927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>
    <p:newsflash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785786" y="357166"/>
            <a:ext cx="7889902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Больше </a:t>
            </a:r>
            <a:r>
              <a:rPr lang="ru-RU" dirty="0"/>
              <a:t>половины респондентов сообщило нам, что за последние год они обращались в медицинские учреждения за получением бесплатной медицинской помощи (53,7%). Примерно 1/5 часть опрошенных обращались в органы социальной защиты для оформления социальных выплат, а также а органы государственной автоинспекции</a:t>
            </a:r>
            <a:r>
              <a:rPr lang="ru-RU" dirty="0" smtClean="0"/>
              <a:t>. </a:t>
            </a:r>
            <a:endParaRPr lang="ru-RU" dirty="0"/>
          </a:p>
          <a:p>
            <a:pPr algn="just"/>
            <a:endParaRPr lang="ru-RU" dirty="0" smtClean="0">
              <a:solidFill>
                <a:srgbClr val="FF0000"/>
              </a:solidFill>
            </a:endParaRPr>
          </a:p>
          <a:p>
            <a:pPr algn="just"/>
            <a:r>
              <a:rPr lang="ru-RU" dirty="0" smtClean="0"/>
              <a:t>Помимо </a:t>
            </a:r>
            <a:r>
              <a:rPr lang="ru-RU" dirty="0"/>
              <a:t>факта обращения, в исследовании фиксировался факт попадания жителей Алтайского края в коррупционную ситуации при взаимодействии с тем или иным органом </a:t>
            </a:r>
            <a:r>
              <a:rPr lang="ru-RU" dirty="0" smtClean="0"/>
              <a:t>власти за последний год. </a:t>
            </a:r>
            <a:endParaRPr lang="ru-RU" dirty="0"/>
          </a:p>
          <a:p>
            <a:pPr algn="just"/>
            <a:endParaRPr lang="ru-RU" dirty="0">
              <a:solidFill>
                <a:srgbClr val="FF0000"/>
              </a:solidFill>
            </a:endParaRPr>
          </a:p>
          <a:p>
            <a:pPr algn="just"/>
            <a:r>
              <a:rPr lang="ru-RU" dirty="0"/>
              <a:t>Н</a:t>
            </a:r>
            <a:r>
              <a:rPr lang="ru-RU" dirty="0" smtClean="0"/>
              <a:t>аиболее </a:t>
            </a:r>
            <a:r>
              <a:rPr lang="ru-RU" dirty="0"/>
              <a:t>часто в коррупционную ситуацию за последний год жители Алтайского края попадали в медицинских учреждениях (16,3%) и Автоинспекции (12,0</a:t>
            </a:r>
            <a:r>
              <a:rPr lang="ru-RU" dirty="0" smtClean="0"/>
              <a:t>%).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newsflash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755650" y="5723950"/>
            <a:ext cx="792003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1600" b="1" dirty="0" smtClean="0"/>
              <a:t>Рис. 7. </a:t>
            </a:r>
            <a:r>
              <a:rPr lang="ru-RU" sz="1600" dirty="0" smtClean="0"/>
              <a:t>Известность и эффективность мероприятий по профилактике коррупции </a:t>
            </a:r>
          </a:p>
          <a:p>
            <a:pPr algn="ctr"/>
            <a:r>
              <a:rPr lang="ru-RU" sz="1600" dirty="0" smtClean="0"/>
              <a:t>в Алтайском крае среди населения региона, </a:t>
            </a:r>
            <a:r>
              <a:rPr lang="ru-RU" sz="1600" i="1" dirty="0" smtClean="0"/>
              <a:t>%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940753282"/>
              </p:ext>
            </p:extLst>
          </p:nvPr>
        </p:nvGraphicFramePr>
        <p:xfrm>
          <a:off x="755650" y="333375"/>
          <a:ext cx="7920038" cy="53905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>
    <p:newsflash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785786" y="357166"/>
            <a:ext cx="788990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Что касается оценки уровня осведомленности населения о мероприятиях, направленных на борьбу с коррупцией и проводимых органами власти, то в той или иной степени о них оказались осведомлены около 68% опрошенных. Однако, при этом, хорошую осведомленность и интерес к подобной информации высказало лишь 10,9% </a:t>
            </a:r>
            <a:r>
              <a:rPr lang="ru-RU" dirty="0" smtClean="0"/>
              <a:t>респондентов</a:t>
            </a:r>
            <a:r>
              <a:rPr lang="ru-RU" dirty="0"/>
              <a:t>.</a:t>
            </a:r>
          </a:p>
        </p:txBody>
      </p:sp>
      <p:sp>
        <p:nvSpPr>
          <p:cNvPr id="54273" name="Rectangle 1"/>
          <p:cNvSpPr>
            <a:spLocks noChangeArrowheads="1"/>
          </p:cNvSpPr>
          <p:nvPr/>
        </p:nvSpPr>
        <p:spPr bwMode="auto">
          <a:xfrm>
            <a:off x="755650" y="4963638"/>
            <a:ext cx="7920038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1600" b="1" dirty="0" smtClean="0"/>
              <a:t>Рис. </a:t>
            </a:r>
            <a:r>
              <a:rPr lang="ru-RU" sz="1600" b="1" dirty="0"/>
              <a:t>8</a:t>
            </a:r>
            <a:r>
              <a:rPr lang="ru-RU" sz="1600" b="1" dirty="0" smtClean="0"/>
              <a:t>. </a:t>
            </a:r>
            <a:r>
              <a:rPr lang="ru-RU" sz="1600" dirty="0"/>
              <a:t>Уровень осведомленности населения о каких-либо мероприятиях, направленных на борьбу с коррупцией, проводимых администрацией </a:t>
            </a:r>
            <a:r>
              <a:rPr lang="ru-RU" sz="1600" dirty="0" smtClean="0"/>
              <a:t>Алтайского </a:t>
            </a:r>
            <a:r>
              <a:rPr lang="ru-RU" sz="1600" dirty="0"/>
              <a:t>края, органами исполнительной власти </a:t>
            </a:r>
            <a:r>
              <a:rPr lang="ru-RU" sz="1600" dirty="0" smtClean="0"/>
              <a:t>Алтайского </a:t>
            </a:r>
            <a:r>
              <a:rPr lang="ru-RU" sz="1600" dirty="0"/>
              <a:t>края, местными властями,</a:t>
            </a:r>
            <a:r>
              <a:rPr lang="ru-RU" sz="1600" i="1" dirty="0" smtClean="0"/>
              <a:t> </a:t>
            </a:r>
          </a:p>
          <a:p>
            <a:pPr algn="ctr"/>
            <a:r>
              <a:rPr lang="ru-RU" sz="1600" dirty="0" smtClean="0"/>
              <a:t>(</a:t>
            </a:r>
            <a:r>
              <a:rPr lang="ru-RU" sz="1600" dirty="0"/>
              <a:t>динамика </a:t>
            </a:r>
            <a:r>
              <a:rPr lang="ru-RU" sz="1600" dirty="0" smtClean="0"/>
              <a:t>2019-2022 </a:t>
            </a:r>
            <a:r>
              <a:rPr lang="ru-RU" sz="1600" dirty="0"/>
              <a:t>гг.), </a:t>
            </a:r>
            <a:r>
              <a:rPr lang="ru-RU" sz="1600" i="1" dirty="0" smtClean="0"/>
              <a:t>%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880816535"/>
              </p:ext>
            </p:extLst>
          </p:nvPr>
        </p:nvGraphicFramePr>
        <p:xfrm>
          <a:off x="1800139" y="1894361"/>
          <a:ext cx="5832648" cy="30692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>
    <p:newsflash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785786" y="357166"/>
            <a:ext cx="788990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Около 44% опрошенных полагают, что власти региона стараются в меру своих полномочий бороться с различными коррупционными проявлениями, однако, подчас у них нет для этого достаточных возможностей. 46,4% респондентов считают, что руководство региона не стремиться решать проблемы коррупции, поскольку у него нет на это желания и возможностей. В итоге, для населения Алтайского края характерно преобладание положительной оценки нацеленности органов власти на борьбу с коррупцией.</a:t>
            </a:r>
            <a:endParaRPr lang="ru-RU" dirty="0"/>
          </a:p>
        </p:txBody>
      </p:sp>
      <p:sp>
        <p:nvSpPr>
          <p:cNvPr id="54273" name="Rectangle 1"/>
          <p:cNvSpPr>
            <a:spLocks noChangeArrowheads="1"/>
          </p:cNvSpPr>
          <p:nvPr/>
        </p:nvSpPr>
        <p:spPr bwMode="auto">
          <a:xfrm>
            <a:off x="755650" y="5594556"/>
            <a:ext cx="792003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1600" b="1" dirty="0" smtClean="0"/>
              <a:t>Рис. </a:t>
            </a:r>
            <a:r>
              <a:rPr lang="ru-RU" sz="1600" b="1" dirty="0"/>
              <a:t>9</a:t>
            </a:r>
            <a:r>
              <a:rPr lang="ru-RU" sz="1600" b="1" dirty="0" smtClean="0"/>
              <a:t>. </a:t>
            </a:r>
            <a:r>
              <a:rPr lang="ru-RU" sz="1600" dirty="0"/>
              <a:t>Оценка населением нацеленности руководства </a:t>
            </a:r>
            <a:r>
              <a:rPr lang="ru-RU" sz="1600" dirty="0" smtClean="0"/>
              <a:t>Алтайского </a:t>
            </a:r>
            <a:r>
              <a:rPr lang="ru-RU" sz="1600" dirty="0"/>
              <a:t>края </a:t>
            </a:r>
            <a:r>
              <a:rPr lang="ru-RU" sz="1600" dirty="0" smtClean="0"/>
              <a:t>на </a:t>
            </a:r>
            <a:r>
              <a:rPr lang="ru-RU" sz="1600" dirty="0"/>
              <a:t>борьбу с </a:t>
            </a:r>
            <a:r>
              <a:rPr lang="ru-RU" sz="1600" dirty="0" smtClean="0"/>
              <a:t>коррупцией,</a:t>
            </a:r>
            <a:r>
              <a:rPr lang="ru-RU" sz="1600" i="1" dirty="0" smtClean="0"/>
              <a:t> </a:t>
            </a:r>
            <a:r>
              <a:rPr lang="ru-RU" sz="1600" dirty="0" smtClean="0"/>
              <a:t>(</a:t>
            </a:r>
            <a:r>
              <a:rPr lang="ru-RU" sz="1600" dirty="0"/>
              <a:t>динамика </a:t>
            </a:r>
            <a:r>
              <a:rPr lang="ru-RU" sz="1600" dirty="0" smtClean="0"/>
              <a:t>2019-2021 </a:t>
            </a:r>
            <a:r>
              <a:rPr lang="ru-RU" sz="1600" dirty="0"/>
              <a:t>гг.), </a:t>
            </a:r>
            <a:r>
              <a:rPr lang="ru-RU" sz="1600" i="1" dirty="0" smtClean="0"/>
              <a:t>%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441168678"/>
              </p:ext>
            </p:extLst>
          </p:nvPr>
        </p:nvGraphicFramePr>
        <p:xfrm>
          <a:off x="1439305" y="2665490"/>
          <a:ext cx="6552728" cy="29237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>
    <p:newsflash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751475" y="1373848"/>
            <a:ext cx="792003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Табл. 2.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 </a:t>
            </a:r>
            <a:r>
              <a:rPr lang="ru-RU" sz="1600" dirty="0"/>
              <a:t>Сводная таблица показателей рынка «бытовой» коррупции в </a:t>
            </a:r>
          </a:p>
          <a:p>
            <a:pPr algn="ctr"/>
            <a:r>
              <a:rPr lang="ru-RU" sz="1600" dirty="0" smtClean="0"/>
              <a:t>Алтайском </a:t>
            </a:r>
            <a:r>
              <a:rPr lang="ru-RU" sz="1600" dirty="0"/>
              <a:t>крае, (динамика </a:t>
            </a:r>
            <a:r>
              <a:rPr lang="ru-RU" sz="1600" dirty="0" smtClean="0"/>
              <a:t>2019-2022 </a:t>
            </a:r>
            <a:r>
              <a:rPr lang="ru-RU" sz="1600" dirty="0"/>
              <a:t>гг.), </a:t>
            </a:r>
            <a:r>
              <a:rPr lang="ru-RU" sz="1600" dirty="0" err="1"/>
              <a:t>абс</a:t>
            </a:r>
            <a:r>
              <a:rPr lang="ru-RU" sz="1600" dirty="0"/>
              <a:t>. числа и %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755650" y="347752"/>
            <a:ext cx="792003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Также в соответствии с Техническим заданием на проведение мониторинга нами были рассчитаны показатели «бытовой» коррупции в Алтайском крае. Для удобства восприятия данные показатели были сведены в единую таблицу.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4540817"/>
              </p:ext>
            </p:extLst>
          </p:nvPr>
        </p:nvGraphicFramePr>
        <p:xfrm>
          <a:off x="755648" y="1934875"/>
          <a:ext cx="7915867" cy="437384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8285">
                  <a:extLst>
                    <a:ext uri="{9D8B030D-6E8A-4147-A177-3AD203B41FA5}">
                      <a16:colId xmlns:a16="http://schemas.microsoft.com/office/drawing/2014/main" val="2481144455"/>
                    </a:ext>
                  </a:extLst>
                </a:gridCol>
                <a:gridCol w="3247534">
                  <a:extLst>
                    <a:ext uri="{9D8B030D-6E8A-4147-A177-3AD203B41FA5}">
                      <a16:colId xmlns:a16="http://schemas.microsoft.com/office/drawing/2014/main" val="3472636876"/>
                    </a:ext>
                  </a:extLst>
                </a:gridCol>
                <a:gridCol w="1082512">
                  <a:extLst>
                    <a:ext uri="{9D8B030D-6E8A-4147-A177-3AD203B41FA5}">
                      <a16:colId xmlns:a16="http://schemas.microsoft.com/office/drawing/2014/main" val="2559366662"/>
                    </a:ext>
                  </a:extLst>
                </a:gridCol>
                <a:gridCol w="1082512">
                  <a:extLst>
                    <a:ext uri="{9D8B030D-6E8A-4147-A177-3AD203B41FA5}">
                      <a16:colId xmlns:a16="http://schemas.microsoft.com/office/drawing/2014/main" val="3933694287"/>
                    </a:ext>
                  </a:extLst>
                </a:gridCol>
                <a:gridCol w="1082512">
                  <a:extLst>
                    <a:ext uri="{9D8B030D-6E8A-4147-A177-3AD203B41FA5}">
                      <a16:colId xmlns:a16="http://schemas.microsoft.com/office/drawing/2014/main" val="2141775615"/>
                    </a:ext>
                  </a:extLst>
                </a:gridCol>
                <a:gridCol w="1082512">
                  <a:extLst>
                    <a:ext uri="{9D8B030D-6E8A-4147-A177-3AD203B41FA5}">
                      <a16:colId xmlns:a16="http://schemas.microsoft.com/office/drawing/2014/main" val="52956235"/>
                    </a:ext>
                  </a:extLst>
                </a:gridCol>
              </a:tblGrid>
              <a:tr h="165011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№ п/п</a:t>
                      </a:r>
                      <a:endParaRPr lang="ru-RU" sz="10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Наименование показателя (индикатора)</a:t>
                      </a:r>
                      <a:endParaRPr lang="ru-RU" sz="10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bg1"/>
                          </a:solidFill>
                          <a:effectLst/>
                        </a:rPr>
                        <a:t>Значение показателя (индикатора)</a:t>
                      </a:r>
                      <a:endParaRPr lang="ru-RU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B w="381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B w="381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67809022"/>
                  </a:ext>
                </a:extLst>
              </a:tr>
              <a:tr h="17087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2019 год</a:t>
                      </a:r>
                      <a:endParaRPr lang="ru-RU" sz="10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381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2020 год</a:t>
                      </a:r>
                      <a:endParaRPr lang="ru-RU" sz="10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2021 год</a:t>
                      </a:r>
                      <a:endParaRPr lang="ru-RU" sz="10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2022 год</a:t>
                      </a:r>
                      <a:endParaRPr lang="ru-RU" sz="10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8499627"/>
                  </a:ext>
                </a:extLst>
              </a:tr>
              <a:tr h="16501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+mn-lt"/>
                        </a:rPr>
                        <a:t>1</a:t>
                      </a:r>
                      <a:endParaRPr lang="ru-RU" sz="1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+mn-lt"/>
                        </a:rPr>
                        <a:t>Риск «бытовой» коррупции</a:t>
                      </a:r>
                      <a:endParaRPr lang="ru-RU" sz="1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+mn-lt"/>
                        </a:rPr>
                        <a:t>32,6</a:t>
                      </a:r>
                      <a:endParaRPr lang="ru-RU" sz="1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+mn-lt"/>
                        </a:rPr>
                        <a:t>22,7</a:t>
                      </a:r>
                      <a:endParaRPr lang="ru-RU" sz="1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+mn-lt"/>
                        </a:rPr>
                        <a:t>17,6</a:t>
                      </a:r>
                      <a:endParaRPr lang="ru-RU" sz="1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17,6</a:t>
                      </a:r>
                      <a:endParaRPr lang="ru-RU" sz="1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6580363"/>
                  </a:ext>
                </a:extLst>
              </a:tr>
              <a:tr h="33002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+mn-lt"/>
                        </a:rPr>
                        <a:t>2</a:t>
                      </a:r>
                      <a:endParaRPr lang="ru-RU" sz="10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+mn-lt"/>
                        </a:rPr>
                        <a:t>Вероятность реализации коррупционного сценария в сфере «бытовой» коррупции</a:t>
                      </a:r>
                      <a:endParaRPr lang="ru-RU" sz="1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+mn-lt"/>
                        </a:rPr>
                        <a:t>66,4</a:t>
                      </a:r>
                      <a:endParaRPr lang="ru-RU" sz="1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+mn-lt"/>
                        </a:rPr>
                        <a:t>64,8</a:t>
                      </a:r>
                      <a:endParaRPr lang="ru-RU" sz="1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+mn-lt"/>
                        </a:rPr>
                        <a:t>57,8</a:t>
                      </a:r>
                      <a:endParaRPr lang="ru-RU" sz="1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67,9</a:t>
                      </a:r>
                      <a:endParaRPr lang="ru-RU" sz="1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4222779"/>
                  </a:ext>
                </a:extLst>
              </a:tr>
              <a:tr h="26852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+mn-lt"/>
                        </a:rPr>
                        <a:t>3</a:t>
                      </a:r>
                      <a:endParaRPr lang="ru-RU" sz="10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+mn-lt"/>
                        </a:rPr>
                        <a:t>Средний размер взятки в сфере «бытовой» коррупции</a:t>
                      </a:r>
                      <a:endParaRPr lang="ru-RU" sz="1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+mn-lt"/>
                        </a:rPr>
                        <a:t>8980</a:t>
                      </a:r>
                      <a:endParaRPr lang="ru-RU" sz="1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+mn-lt"/>
                        </a:rPr>
                        <a:t>8780,70</a:t>
                      </a:r>
                      <a:endParaRPr lang="ru-RU" sz="1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+mn-lt"/>
                        </a:rPr>
                        <a:t>9931,73</a:t>
                      </a:r>
                      <a:endParaRPr lang="ru-RU" sz="1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10062,50</a:t>
                      </a:r>
                      <a:endParaRPr lang="ru-RU" sz="1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0272822"/>
                  </a:ext>
                </a:extLst>
              </a:tr>
              <a:tr h="33002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+mn-lt"/>
                        </a:rPr>
                        <a:t>4</a:t>
                      </a:r>
                      <a:endParaRPr lang="ru-RU" sz="10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+mn-lt"/>
                        </a:rPr>
                        <a:t>Доля коррупционных издержек в среднедушевом доходе Алтайского края</a:t>
                      </a:r>
                      <a:r>
                        <a:rPr lang="ru-RU" sz="1000" strike="sngStrike" dirty="0">
                          <a:effectLst/>
                          <a:latin typeface="+mn-lt"/>
                        </a:rPr>
                        <a:t> </a:t>
                      </a:r>
                      <a:endParaRPr lang="ru-RU" sz="1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+mn-lt"/>
                        </a:rPr>
                        <a:t>39,9</a:t>
                      </a:r>
                      <a:endParaRPr lang="ru-RU" sz="1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+mn-lt"/>
                        </a:rPr>
                        <a:t>38,2</a:t>
                      </a:r>
                      <a:endParaRPr lang="ru-RU" sz="1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+mn-lt"/>
                        </a:rPr>
                        <a:t>41,5</a:t>
                      </a:r>
                      <a:endParaRPr lang="ru-RU" sz="10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42,2</a:t>
                      </a:r>
                      <a:endParaRPr lang="ru-RU" sz="1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7384494"/>
                  </a:ext>
                </a:extLst>
              </a:tr>
              <a:tr h="26852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+mn-lt"/>
                        </a:rPr>
                        <a:t>5</a:t>
                      </a:r>
                      <a:endParaRPr lang="ru-RU" sz="10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+mn-lt"/>
                        </a:rPr>
                        <a:t>Коррупционный опыт в сфере «бытовой» коррупции</a:t>
                      </a:r>
                      <a:endParaRPr lang="ru-RU" sz="1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+mn-lt"/>
                        </a:rPr>
                        <a:t>0,23</a:t>
                      </a:r>
                      <a:endParaRPr lang="ru-RU" sz="10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+mn-lt"/>
                        </a:rPr>
                        <a:t>0,23</a:t>
                      </a:r>
                      <a:endParaRPr lang="ru-RU" sz="1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+mn-lt"/>
                        </a:rPr>
                        <a:t>0,1950</a:t>
                      </a:r>
                      <a:endParaRPr lang="ru-RU" sz="10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0,1733</a:t>
                      </a:r>
                      <a:endParaRPr lang="ru-RU" sz="1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4569236"/>
                  </a:ext>
                </a:extLst>
              </a:tr>
              <a:tr h="33002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+mn-lt"/>
                        </a:rPr>
                        <a:t>6</a:t>
                      </a:r>
                      <a:endParaRPr lang="ru-RU" sz="10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+mn-lt"/>
                        </a:rPr>
                        <a:t>Среднее число коррупционных сделок, приходящееся на одного жителя </a:t>
                      </a:r>
                      <a:endParaRPr lang="ru-RU" sz="1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+mn-lt"/>
                        </a:rPr>
                        <a:t>0,92</a:t>
                      </a:r>
                      <a:endParaRPr lang="ru-RU" sz="1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+mn-lt"/>
                        </a:rPr>
                        <a:t>0,96</a:t>
                      </a:r>
                      <a:endParaRPr lang="ru-RU" sz="1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+mn-lt"/>
                        </a:rPr>
                        <a:t>0,88</a:t>
                      </a:r>
                      <a:endParaRPr lang="ru-RU" sz="10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0,84</a:t>
                      </a:r>
                      <a:endParaRPr lang="ru-RU" sz="1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5436226"/>
                  </a:ext>
                </a:extLst>
              </a:tr>
              <a:tr h="33002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+mn-lt"/>
                        </a:rPr>
                        <a:t>7</a:t>
                      </a:r>
                      <a:endParaRPr lang="ru-RU" sz="10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+mn-lt"/>
                        </a:rPr>
                        <a:t>Среднее количество коррупционных сделок на одного участника коррупционной ситуации</a:t>
                      </a:r>
                      <a:endParaRPr lang="ru-RU" sz="1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+mn-lt"/>
                        </a:rPr>
                        <a:t>4,01</a:t>
                      </a:r>
                      <a:endParaRPr lang="ru-RU" sz="1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+mn-lt"/>
                        </a:rPr>
                        <a:t>4,1</a:t>
                      </a:r>
                      <a:endParaRPr lang="ru-RU" sz="1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+mn-lt"/>
                        </a:rPr>
                        <a:t>4,5</a:t>
                      </a:r>
                      <a:endParaRPr lang="ru-RU" sz="1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4,8</a:t>
                      </a:r>
                      <a:endParaRPr lang="ru-RU" sz="1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6292480"/>
                  </a:ext>
                </a:extLst>
              </a:tr>
              <a:tr h="33002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+mn-lt"/>
                        </a:rPr>
                        <a:t>8</a:t>
                      </a:r>
                      <a:endParaRPr lang="ru-RU" sz="10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spc="-30" dirty="0">
                          <a:effectLst/>
                          <a:latin typeface="+mn-lt"/>
                        </a:rPr>
                        <a:t>Количество </a:t>
                      </a:r>
                      <a:r>
                        <a:rPr lang="ru-RU" sz="1000" spc="-30" dirty="0" err="1">
                          <a:effectLst/>
                          <a:latin typeface="+mn-lt"/>
                        </a:rPr>
                        <a:t>кор</a:t>
                      </a:r>
                      <a:r>
                        <a:rPr lang="ru-RU" sz="1000" spc="-30" dirty="0">
                          <a:effectLst/>
                          <a:latin typeface="+mn-lt"/>
                        </a:rPr>
                        <a:t>. сделок в сфере «бытовой» коррупции в Алтайском крае</a:t>
                      </a:r>
                      <a:endParaRPr lang="ru-RU" sz="1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+mn-lt"/>
                        </a:rPr>
                        <a:t>6955658,2</a:t>
                      </a:r>
                      <a:endParaRPr lang="ru-RU" sz="1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+mn-lt"/>
                        </a:rPr>
                        <a:t>7570233,83</a:t>
                      </a:r>
                      <a:endParaRPr lang="ru-RU" sz="1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+mn-lt"/>
                        </a:rPr>
                        <a:t>8182660,02</a:t>
                      </a:r>
                      <a:endParaRPr lang="ru-RU" sz="1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8999907,09</a:t>
                      </a:r>
                      <a:endParaRPr lang="ru-RU" sz="1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4414578"/>
                  </a:ext>
                </a:extLst>
              </a:tr>
              <a:tr h="2929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+mn-lt"/>
                        </a:rPr>
                        <a:t>9</a:t>
                      </a:r>
                      <a:endParaRPr lang="ru-RU" sz="10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+mn-lt"/>
                        </a:rPr>
                        <a:t>Годовой объем «бытовой» коррупции в Алтайском крае</a:t>
                      </a:r>
                      <a:r>
                        <a:rPr lang="ru-RU" sz="1000" strike="sngStrike" dirty="0">
                          <a:effectLst/>
                          <a:latin typeface="+mn-lt"/>
                        </a:rPr>
                        <a:t> </a:t>
                      </a:r>
                      <a:endParaRPr lang="ru-RU" sz="1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+mn-lt"/>
                        </a:rPr>
                        <a:t>62461800000</a:t>
                      </a:r>
                      <a:endParaRPr lang="ru-RU" sz="1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+mn-lt"/>
                        </a:rPr>
                        <a:t>66471952191</a:t>
                      </a:r>
                      <a:endParaRPr lang="ru-RU" sz="1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+mn-lt"/>
                        </a:rPr>
                        <a:t>81267970019</a:t>
                      </a:r>
                      <a:endParaRPr lang="ru-RU" sz="1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90561565165,58</a:t>
                      </a:r>
                      <a:endParaRPr lang="ru-RU" sz="1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2873889"/>
                  </a:ext>
                </a:extLst>
              </a:tr>
              <a:tr h="40278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+mn-lt"/>
                        </a:rPr>
                        <a:t>10</a:t>
                      </a:r>
                      <a:endParaRPr lang="ru-RU" sz="10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+mn-lt"/>
                        </a:rPr>
                        <a:t>Доля годового объема «бытовой» коррупции в Алтайском крае в валовом региональном продукте</a:t>
                      </a:r>
                      <a:endParaRPr lang="ru-RU" sz="10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+mn-lt"/>
                        </a:rPr>
                        <a:t>11,3</a:t>
                      </a:r>
                      <a:endParaRPr lang="ru-RU" sz="1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+mn-lt"/>
                        </a:rPr>
                        <a:t>12,04</a:t>
                      </a:r>
                      <a:endParaRPr lang="ru-RU" sz="1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+mn-lt"/>
                        </a:rPr>
                        <a:t>13,9</a:t>
                      </a:r>
                      <a:endParaRPr lang="ru-RU" sz="1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13,5</a:t>
                      </a:r>
                      <a:endParaRPr lang="ru-RU" sz="1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6732876"/>
                  </a:ext>
                </a:extLst>
              </a:tr>
              <a:tr h="33002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+mn-lt"/>
                        </a:rPr>
                        <a:t>11</a:t>
                      </a:r>
                      <a:endParaRPr lang="ru-RU" sz="10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+mn-lt"/>
                        </a:rPr>
                        <a:t>Мнение граждан об интенсивности «бытовой» коррупции</a:t>
                      </a:r>
                      <a:endParaRPr lang="ru-RU" sz="10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+mn-lt"/>
                        </a:rPr>
                        <a:t>6,3</a:t>
                      </a:r>
                      <a:endParaRPr lang="ru-RU" sz="1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+mn-lt"/>
                        </a:rPr>
                        <a:t>14,11</a:t>
                      </a:r>
                      <a:endParaRPr lang="ru-RU" sz="1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+mn-lt"/>
                        </a:rPr>
                        <a:t>11,10</a:t>
                      </a:r>
                      <a:endParaRPr lang="ru-RU" sz="1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8,5</a:t>
                      </a:r>
                      <a:endParaRPr lang="ru-RU" sz="1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0829618"/>
                  </a:ext>
                </a:extLst>
              </a:tr>
              <a:tr h="33002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+mn-lt"/>
                        </a:rPr>
                        <a:t>12</a:t>
                      </a:r>
                      <a:endParaRPr lang="ru-RU" sz="10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+mn-lt"/>
                        </a:rPr>
                        <a:t>Индикатор уровня «бытовой» коррупции  в Алтайском крае</a:t>
                      </a:r>
                      <a:endParaRPr lang="ru-RU" sz="10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+mn-lt"/>
                        </a:rPr>
                        <a:t>0,2039</a:t>
                      </a:r>
                      <a:endParaRPr lang="ru-RU" sz="1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+mn-lt"/>
                        </a:rPr>
                        <a:t>0,1853</a:t>
                      </a:r>
                      <a:endParaRPr lang="ru-RU" sz="1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+mn-lt"/>
                        </a:rPr>
                        <a:t>0,1683</a:t>
                      </a:r>
                      <a:endParaRPr lang="ru-RU" sz="1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0,1603</a:t>
                      </a:r>
                      <a:endParaRPr lang="ru-RU" sz="1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6673102"/>
                  </a:ext>
                </a:extLst>
              </a:tr>
              <a:tr h="33002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+mn-lt"/>
                        </a:rPr>
                        <a:t>13</a:t>
                      </a:r>
                      <a:endParaRPr lang="ru-RU" sz="10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+mn-lt"/>
                        </a:rPr>
                        <a:t>Институциональный индикатор «бытовой» коррупции в Алтайском крае</a:t>
                      </a:r>
                      <a:r>
                        <a:rPr lang="ru-RU" sz="1000" strike="sngStrike">
                          <a:effectLst/>
                          <a:latin typeface="+mn-lt"/>
                        </a:rPr>
                        <a:t> </a:t>
                      </a:r>
                      <a:endParaRPr lang="ru-RU" sz="10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+mn-lt"/>
                        </a:rPr>
                        <a:t>0,1678</a:t>
                      </a:r>
                      <a:endParaRPr lang="ru-RU" sz="1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+mn-lt"/>
                        </a:rPr>
                        <a:t>0,1954</a:t>
                      </a:r>
                      <a:endParaRPr lang="ru-RU" sz="1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+mn-lt"/>
                        </a:rPr>
                        <a:t>0,1562</a:t>
                      </a:r>
                      <a:endParaRPr lang="ru-RU" sz="1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0,1374</a:t>
                      </a:r>
                      <a:endParaRPr lang="ru-RU" sz="1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69802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6504716"/>
      </p:ext>
    </p:extLst>
  </p:cSld>
  <p:clrMapOvr>
    <a:masterClrMapping/>
  </p:clrMapOvr>
  <p:transition>
    <p:newsflash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782877" y="333375"/>
            <a:ext cx="7929618" cy="857256"/>
          </a:xfrm>
          <a:solidFill>
            <a:schemeClr val="accent1"/>
          </a:solidFill>
        </p:spPr>
        <p:txBody>
          <a:bodyPr>
            <a:normAutofit/>
          </a:bodyPr>
          <a:lstStyle/>
          <a:p>
            <a:r>
              <a:rPr lang="ru-RU" sz="2200" dirty="0" smtClean="0">
                <a:solidFill>
                  <a:schemeClr val="bg1"/>
                </a:solidFill>
              </a:rPr>
              <a:t>ОБЩАЯ ХАРАКТЕРИСТИКА ИССЛЕДОВАНИЯ</a:t>
            </a:r>
            <a:endParaRPr lang="ru-RU" sz="2200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85786" y="1428736"/>
            <a:ext cx="7929618" cy="5072098"/>
          </a:xfrm>
        </p:spPr>
        <p:txBody>
          <a:bodyPr>
            <a:noAutofit/>
          </a:bodyPr>
          <a:lstStyle/>
          <a:p>
            <a:pPr algn="just"/>
            <a:r>
              <a:rPr lang="ru-RU" sz="1800" dirty="0"/>
              <a:t>Социологическое исследование на тему: «Организация и проведение социологического исследования в целях оценки уровня коррупции в Алтайском крае» проведено специалистами аналитического агентства «ИМИДЖ-ФАКТОР» в </a:t>
            </a:r>
            <a:r>
              <a:rPr lang="ru-RU" sz="1800" dirty="0" smtClean="0"/>
              <a:t>апреле-июне 2022 </a:t>
            </a:r>
            <a:r>
              <a:rPr lang="ru-RU" sz="1800" dirty="0"/>
              <a:t>года по заказу Управление делами Губернатора и Правительства Алтайского края в рамках Государственного контракта № </a:t>
            </a:r>
            <a:r>
              <a:rPr lang="ru-RU" sz="1800" dirty="0" smtClean="0"/>
              <a:t>2022.2686ЭА </a:t>
            </a:r>
            <a:r>
              <a:rPr lang="ru-RU" sz="1800" dirty="0"/>
              <a:t>от </a:t>
            </a:r>
            <a:r>
              <a:rPr lang="ru-RU" sz="1800" dirty="0" smtClean="0"/>
              <a:t>18.04.2022 </a:t>
            </a:r>
            <a:r>
              <a:rPr lang="ru-RU" sz="1800" dirty="0"/>
              <a:t>г.</a:t>
            </a:r>
            <a:endParaRPr lang="ru-RU" sz="1800" dirty="0" smtClean="0"/>
          </a:p>
          <a:p>
            <a:pPr algn="just"/>
            <a:endParaRPr lang="ru-RU" sz="1800" dirty="0" smtClean="0"/>
          </a:p>
          <a:p>
            <a:pPr algn="just"/>
            <a:r>
              <a:rPr lang="ru-RU" sz="1800" dirty="0" smtClean="0"/>
              <a:t>Исследование </a:t>
            </a:r>
            <a:r>
              <a:rPr lang="ru-RU" sz="1800" dirty="0"/>
              <a:t>носило мониторинговый характер и его проведение осуществлялось в строгом соответствии с Техническим заданием Государственному контракту, при этом методология, программа и инструментарий исследования согласовывались с представителями </a:t>
            </a:r>
            <a:r>
              <a:rPr lang="ru-RU" sz="1800" dirty="0" smtClean="0"/>
              <a:t>Заказчика.</a:t>
            </a:r>
          </a:p>
          <a:p>
            <a:pPr algn="just"/>
            <a:endParaRPr lang="ru-RU" sz="1800" dirty="0"/>
          </a:p>
          <a:p>
            <a:pPr algn="just"/>
            <a:r>
              <a:rPr lang="ru-RU" sz="1800" b="1" dirty="0" smtClean="0"/>
              <a:t>Целью </a:t>
            </a:r>
            <a:r>
              <a:rPr lang="ru-RU" sz="1800" b="1" dirty="0"/>
              <a:t>проведения мониторинга </a:t>
            </a:r>
            <a:r>
              <a:rPr lang="ru-RU" sz="1800" dirty="0"/>
              <a:t>оценка уровня, структуры и специфики коррупции в Алтайском крае, а также эффективности принимаемых антикоррупционных мер.</a:t>
            </a:r>
            <a:endParaRPr lang="ru-RU" sz="1800" dirty="0" smtClean="0"/>
          </a:p>
        </p:txBody>
      </p:sp>
    </p:spTree>
  </p:cSld>
  <p:clrMapOvr>
    <a:masterClrMapping/>
  </p:clrMapOvr>
  <p:transition>
    <p:newsflash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>
          <a:xfrm>
            <a:off x="746069" y="1190631"/>
            <a:ext cx="7929619" cy="870217"/>
          </a:xfrm>
        </p:spPr>
        <p:txBody>
          <a:bodyPr>
            <a:noAutofit/>
          </a:bodyPr>
          <a:lstStyle/>
          <a:p>
            <a:pPr algn="just"/>
            <a:r>
              <a:rPr lang="ru-RU" sz="1800" dirty="0"/>
              <a:t>По мнению бизнес-сообщества, случаев взяточничества </a:t>
            </a:r>
            <a:r>
              <a:rPr lang="ru-RU" sz="1800" dirty="0" smtClean="0"/>
              <a:t>более чем </a:t>
            </a:r>
            <a:r>
              <a:rPr lang="ru-RU" sz="1800" dirty="0"/>
              <a:t>в </a:t>
            </a:r>
            <a:r>
              <a:rPr lang="ru-RU" sz="1800" dirty="0" smtClean="0"/>
              <a:t>2 </a:t>
            </a:r>
            <a:r>
              <a:rPr lang="ru-RU" sz="1800" dirty="0"/>
              <a:t>раза больше на федеральном уровне (это отметили 34,7% опрошенных), чем на региональном или местном (15,7% и 12,3%, </a:t>
            </a:r>
            <a:r>
              <a:rPr lang="ru-RU" sz="1800" dirty="0" smtClean="0"/>
              <a:t>соответственно).</a:t>
            </a:r>
            <a:endParaRPr lang="ru-RU" sz="1800" dirty="0"/>
          </a:p>
        </p:txBody>
      </p:sp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765004" y="4797152"/>
            <a:ext cx="792003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600" b="1" dirty="0" smtClean="0"/>
              <a:t>Рис. 10. </a:t>
            </a:r>
            <a:r>
              <a:rPr lang="ru-RU" sz="1600" dirty="0" smtClean="0"/>
              <a:t>Субъективная оценка предпринимателями развитости коррупции на различных уровнях, </a:t>
            </a:r>
            <a:r>
              <a:rPr lang="ru-RU" sz="1600" dirty="0"/>
              <a:t>(динамика </a:t>
            </a:r>
            <a:r>
              <a:rPr lang="ru-RU" sz="1600" dirty="0" smtClean="0"/>
              <a:t>2019-2022 </a:t>
            </a:r>
            <a:r>
              <a:rPr lang="ru-RU" sz="1600" dirty="0"/>
              <a:t>гг</a:t>
            </a:r>
            <a:r>
              <a:rPr lang="ru-RU" sz="1600" dirty="0" smtClean="0"/>
              <a:t>.), </a:t>
            </a:r>
            <a:r>
              <a:rPr lang="ru-RU" sz="1600" i="1" dirty="0" smtClean="0"/>
              <a:t>%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" name="Заголовок 3"/>
          <p:cNvSpPr>
            <a:spLocks noGrp="1"/>
          </p:cNvSpPr>
          <p:nvPr>
            <p:ph type="title"/>
          </p:nvPr>
        </p:nvSpPr>
        <p:spPr>
          <a:xfrm>
            <a:off x="746069" y="333375"/>
            <a:ext cx="7929619" cy="857256"/>
          </a:xfrm>
        </p:spPr>
        <p:txBody>
          <a:bodyPr anchor="ctr">
            <a:noAutofit/>
          </a:bodyPr>
          <a:lstStyle/>
          <a:p>
            <a:pPr algn="ctr"/>
            <a:r>
              <a:rPr lang="ru-RU" sz="2200" dirty="0" smtClean="0"/>
              <a:t>ДЕЛОВАЯ КОРРУПЦИЯ В АЛТАЙСКОМ КРАЕ: АНАЛИЗ ВЗАИМОДЕЙСТВИЯ БИЗНЕСА И ВЛАСТИ</a:t>
            </a:r>
            <a:endParaRPr lang="ru-RU" sz="2200" dirty="0"/>
          </a:p>
        </p:txBody>
      </p:sp>
      <p:graphicFrame>
        <p:nvGraphicFramePr>
          <p:cNvPr id="9" name="Диаграмма 8"/>
          <p:cNvGraphicFramePr/>
          <p:nvPr>
            <p:extLst>
              <p:ext uri="{D42A27DB-BD31-4B8C-83A1-F6EECF244321}">
                <p14:modId xmlns:p14="http://schemas.microsoft.com/office/powerpoint/2010/main" val="3307367157"/>
              </p:ext>
            </p:extLst>
          </p:nvPr>
        </p:nvGraphicFramePr>
        <p:xfrm>
          <a:off x="1548110" y="2072901"/>
          <a:ext cx="6336705" cy="27242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>
    <p:newsflash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755650" y="333375"/>
            <a:ext cx="792003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По мнению предпринимателей, уровень </a:t>
            </a:r>
            <a:r>
              <a:rPr lang="ru-RU" dirty="0"/>
              <a:t>коррупции в стране в целом за год вырос больше, чем в регионе или в муниципалитете: 31,3% опрошенных предпринимателей считают, что коррупции в стране стало больше, обратной точки зрения придерживается 22,0% опрошенных. 20,7% предпринимателей полагают, что взяточничества стало больше в регионе, а 16,7% – на местном уровне. При этом доля респондентов, считающих, что уровень коррупции на местном уровне уменьшился, составляет 34,3%, тогда как на региональном уровне таких 24,7%, а на уровне страны – 22,0%</a:t>
            </a:r>
            <a:r>
              <a:rPr lang="ru-RU" dirty="0" smtClean="0"/>
              <a:t>. </a:t>
            </a:r>
          </a:p>
        </p:txBody>
      </p:sp>
      <p:sp>
        <p:nvSpPr>
          <p:cNvPr id="54273" name="Rectangle 1"/>
          <p:cNvSpPr>
            <a:spLocks noChangeArrowheads="1"/>
          </p:cNvSpPr>
          <p:nvPr/>
        </p:nvSpPr>
        <p:spPr bwMode="auto">
          <a:xfrm>
            <a:off x="765004" y="5733256"/>
            <a:ext cx="792003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1600" b="1" dirty="0" smtClean="0"/>
              <a:t>Рис. 11. </a:t>
            </a:r>
            <a:r>
              <a:rPr lang="ru-RU" sz="1600" dirty="0" smtClean="0"/>
              <a:t>Оценка предпринимателями динамики уровня коррупции на различных уровнях,</a:t>
            </a:r>
            <a:r>
              <a:rPr lang="ru-RU" sz="1600" i="1" dirty="0" smtClean="0"/>
              <a:t> </a:t>
            </a:r>
            <a:r>
              <a:rPr lang="ru-RU" sz="1600" dirty="0"/>
              <a:t>(динамика </a:t>
            </a:r>
            <a:r>
              <a:rPr lang="ru-RU" sz="1600" dirty="0" smtClean="0"/>
              <a:t>2019-2022 </a:t>
            </a:r>
            <a:r>
              <a:rPr lang="ru-RU" sz="1600" dirty="0"/>
              <a:t>гг</a:t>
            </a:r>
            <a:r>
              <a:rPr lang="ru-RU" sz="1600" dirty="0" smtClean="0"/>
              <a:t>.), </a:t>
            </a:r>
            <a:r>
              <a:rPr lang="ru-RU" sz="1600" i="1" dirty="0" smtClean="0"/>
              <a:t>%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722096928"/>
              </p:ext>
            </p:extLst>
          </p:nvPr>
        </p:nvGraphicFramePr>
        <p:xfrm>
          <a:off x="1678761" y="2641699"/>
          <a:ext cx="5786478" cy="30915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>
    <p:newsflash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785786" y="357166"/>
            <a:ext cx="7889902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Помимо оценки динамики уровня коррупции на различных уровнях власти, мы попросили представителей бизнес-сообщества оценить ее динамику по различным органам власти </a:t>
            </a:r>
            <a:r>
              <a:rPr lang="ru-RU" dirty="0" smtClean="0"/>
              <a:t>края.</a:t>
            </a:r>
          </a:p>
          <a:p>
            <a:pPr algn="just"/>
            <a:r>
              <a:rPr lang="ru-RU" dirty="0" smtClean="0"/>
              <a:t> </a:t>
            </a:r>
            <a:endParaRPr lang="ru-RU" dirty="0"/>
          </a:p>
          <a:p>
            <a:pPr algn="just"/>
            <a:r>
              <a:rPr lang="ru-RU" dirty="0"/>
              <a:t>Так, по мнению предпринимателей уровень коррупции возрос в судебных органах (26,5%), органах, занимающихся вопросами предоставления в аренду помещений (20,8%), а также в полиции и правоохранительных органах (20,3%), органах, занимающихся вопросами предоставления в аренду помещений и прокуратуре (18,4%)</a:t>
            </a:r>
            <a:r>
              <a:rPr lang="ru-RU" dirty="0" smtClean="0"/>
              <a:t>.</a:t>
            </a:r>
          </a:p>
          <a:p>
            <a:pPr algn="just"/>
            <a:endParaRPr lang="ru-RU" dirty="0"/>
          </a:p>
          <a:p>
            <a:pPr algn="just"/>
            <a:r>
              <a:rPr lang="ru-RU" dirty="0"/>
              <a:t>Чаще всего на неизменность уровня коррупции представители бизнеса указывают в полиции, органах внутренних дел (31,4%), </a:t>
            </a:r>
            <a:r>
              <a:rPr lang="ru-RU" dirty="0" err="1"/>
              <a:t>Ростехнадзоре</a:t>
            </a:r>
            <a:r>
              <a:rPr lang="ru-RU" dirty="0"/>
              <a:t> (30,8%), а также </a:t>
            </a:r>
            <a:r>
              <a:rPr lang="ru-RU" dirty="0" err="1"/>
              <a:t>Роспотребнадзоре</a:t>
            </a:r>
            <a:r>
              <a:rPr lang="ru-RU" dirty="0"/>
              <a:t> (30,5%)</a:t>
            </a:r>
            <a:r>
              <a:rPr lang="ru-RU" dirty="0" smtClean="0"/>
              <a:t>.</a:t>
            </a:r>
          </a:p>
          <a:p>
            <a:pPr algn="just"/>
            <a:endParaRPr lang="ru-RU" dirty="0"/>
          </a:p>
          <a:p>
            <a:pPr algn="just"/>
            <a:r>
              <a:rPr lang="ru-RU" dirty="0"/>
              <a:t>На снижение уровня коррупции, представители бизнеса наиболее часто указывают в налоговых органах (18,6%), органах, занимающихся вопросами предоставления в аренду помещений (14,3%) и </a:t>
            </a:r>
            <a:r>
              <a:rPr lang="ru-RU" dirty="0" err="1"/>
              <a:t>Росреестре</a:t>
            </a:r>
            <a:r>
              <a:rPr lang="ru-RU" dirty="0"/>
              <a:t> (13,8%)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93116367"/>
      </p:ext>
    </p:extLst>
  </p:cSld>
  <p:clrMapOvr>
    <a:masterClrMapping/>
  </p:clrMapOvr>
  <p:transition>
    <p:newsflash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755650" y="5747927"/>
            <a:ext cx="792003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1600" b="1" dirty="0" smtClean="0"/>
              <a:t>Рис. 12. </a:t>
            </a:r>
            <a:r>
              <a:rPr lang="ru-RU" sz="1600" dirty="0"/>
              <a:t>Оценка предпринимателями </a:t>
            </a:r>
            <a:r>
              <a:rPr lang="ru-RU" sz="1600" dirty="0" smtClean="0"/>
              <a:t>Алтайского </a:t>
            </a:r>
            <a:r>
              <a:rPr lang="ru-RU" sz="1600" dirty="0"/>
              <a:t>края динамики уровня коррупции при взаимодействии с различными органами власти, </a:t>
            </a:r>
            <a:r>
              <a:rPr lang="ru-RU" sz="1600" i="1" dirty="0" smtClean="0"/>
              <a:t>%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564006583"/>
              </p:ext>
            </p:extLst>
          </p:nvPr>
        </p:nvGraphicFramePr>
        <p:xfrm>
          <a:off x="755650" y="333375"/>
          <a:ext cx="7920038" cy="53998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64447147"/>
      </p:ext>
    </p:extLst>
  </p:cSld>
  <p:clrMapOvr>
    <a:masterClrMapping/>
  </p:clrMapOvr>
  <p:transition>
    <p:newsflash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>
          <a:xfrm>
            <a:off x="755649" y="333375"/>
            <a:ext cx="3372633" cy="5975349"/>
          </a:xfrm>
        </p:spPr>
        <p:txBody>
          <a:bodyPr>
            <a:noAutofit/>
          </a:bodyPr>
          <a:lstStyle/>
          <a:p>
            <a:pPr algn="just"/>
            <a:r>
              <a:rPr lang="ru-RU" sz="1800" dirty="0" smtClean="0"/>
              <a:t>По словам предпринимателей, использовать </a:t>
            </a:r>
            <a:r>
              <a:rPr lang="ru-RU" sz="1800" dirty="0"/>
              <a:t>коррупционные схемы приходится, в основном, для того, чтобы получить тот или иной документ (27,3%) или обойти невыполнимые или обременительные для организации правила и требования законодательства (19,0% и 18,3% соответственно). </a:t>
            </a:r>
            <a:endParaRPr lang="ru-RU" sz="1800" dirty="0" smtClean="0"/>
          </a:p>
          <a:p>
            <a:pPr algn="just"/>
            <a:endParaRPr lang="ru-RU" sz="1800" dirty="0" smtClean="0"/>
          </a:p>
          <a:p>
            <a:pPr algn="just"/>
            <a:r>
              <a:rPr lang="ru-RU" sz="1800" dirty="0" smtClean="0"/>
              <a:t>На </a:t>
            </a:r>
            <a:r>
              <a:rPr lang="ru-RU" sz="1800" dirty="0"/>
              <a:t>неизбежность платежей указывает 8,0% опрошенных представителей бизнеса. 20,3% опрошенных представителей бизнес сообщества не использует в своей работе какие-либо неформальные платежи</a:t>
            </a:r>
            <a:r>
              <a:rPr lang="ru-RU" sz="1800" dirty="0" smtClean="0"/>
              <a:t>.</a:t>
            </a:r>
            <a:endParaRPr lang="ru-RU" sz="1800" dirty="0"/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4128283" y="5445224"/>
            <a:ext cx="454740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1600" b="1" dirty="0" smtClean="0"/>
              <a:t>Рис. 13. </a:t>
            </a:r>
            <a:r>
              <a:rPr lang="ru-RU" sz="1600" dirty="0" smtClean="0"/>
              <a:t>Факторы, способствующие, по мнению предпринимателей, развитию коррупции, </a:t>
            </a:r>
          </a:p>
          <a:p>
            <a:pPr algn="ctr"/>
            <a:r>
              <a:rPr lang="ru-RU" sz="1600" dirty="0" smtClean="0"/>
              <a:t>(</a:t>
            </a:r>
            <a:r>
              <a:rPr lang="ru-RU" sz="1600" dirty="0"/>
              <a:t>динамика </a:t>
            </a:r>
            <a:r>
              <a:rPr lang="ru-RU" sz="1600" dirty="0" smtClean="0"/>
              <a:t>2019-2021 </a:t>
            </a:r>
            <a:r>
              <a:rPr lang="ru-RU" sz="1600" dirty="0"/>
              <a:t>гг.), </a:t>
            </a:r>
            <a:r>
              <a:rPr lang="ru-RU" sz="1600" i="1" dirty="0" smtClean="0"/>
              <a:t>%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:p14="http://schemas.microsoft.com/office/powerpoint/2010/main" val="3108484713"/>
              </p:ext>
            </p:extLst>
          </p:nvPr>
        </p:nvGraphicFramePr>
        <p:xfrm>
          <a:off x="4128283" y="333376"/>
          <a:ext cx="4547405" cy="51118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>
    <p:newsflash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>
          <a:xfrm>
            <a:off x="755650" y="333375"/>
            <a:ext cx="2664222" cy="3095625"/>
          </a:xfrm>
        </p:spPr>
        <p:txBody>
          <a:bodyPr>
            <a:noAutofit/>
          </a:bodyPr>
          <a:lstStyle/>
          <a:p>
            <a:pPr algn="just"/>
            <a:r>
              <a:rPr lang="ru-RU" sz="1800" dirty="0"/>
              <a:t>По мнению представителей бизнеса, чаще всего незаконные требования к их организации предъявляют налоговые органы (об этом заявили 16,0% опрошенных), полиция и органы внутренних дел (13,3%), а </a:t>
            </a:r>
            <a:r>
              <a:rPr lang="ru-RU" sz="1800" dirty="0" smtClean="0"/>
              <a:t>также органы </a:t>
            </a:r>
            <a:r>
              <a:rPr lang="ru-RU" sz="1800" dirty="0"/>
              <a:t>по охране труда </a:t>
            </a:r>
            <a:r>
              <a:rPr lang="ru-RU" sz="1800" dirty="0" smtClean="0"/>
              <a:t>прокуратура </a:t>
            </a:r>
            <a:r>
              <a:rPr lang="ru-RU" sz="1800" dirty="0"/>
              <a:t>(</a:t>
            </a:r>
            <a:r>
              <a:rPr lang="ru-RU" sz="1800" dirty="0" smtClean="0"/>
              <a:t>12,7%) и прокуратура (12,3%).</a:t>
            </a:r>
          </a:p>
          <a:p>
            <a:pPr algn="just"/>
            <a:endParaRPr lang="ru-RU" sz="1800" dirty="0"/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3419872" y="5715822"/>
            <a:ext cx="523883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1600" b="1" dirty="0" smtClean="0"/>
              <a:t>Рис. 14. </a:t>
            </a:r>
            <a:r>
              <a:rPr lang="ru-RU" sz="1600" dirty="0" smtClean="0"/>
              <a:t>Предъявление должностными лицами незаконных требований к организациям, </a:t>
            </a:r>
            <a:r>
              <a:rPr lang="ru-RU" sz="1600" i="1" dirty="0" smtClean="0"/>
              <a:t>%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374481239"/>
              </p:ext>
            </p:extLst>
          </p:nvPr>
        </p:nvGraphicFramePr>
        <p:xfrm>
          <a:off x="3419872" y="333375"/>
          <a:ext cx="5255816" cy="53824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40807679"/>
      </p:ext>
    </p:extLst>
  </p:cSld>
  <p:clrMapOvr>
    <a:masterClrMapping/>
  </p:clrMapOvr>
  <p:transition>
    <p:newsflash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785786" y="357166"/>
            <a:ext cx="788990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Инструментарий исследования также предполагал выяснение частоты возникновения ситуации, когда представителям бизнеса</a:t>
            </a:r>
            <a:r>
              <a:rPr lang="ru-RU" dirty="0"/>
              <a:t> приходилось оказывать влияние на чиновников посредством неформальных платежей (давать взятки</a:t>
            </a:r>
            <a:r>
              <a:rPr lang="ru-RU" dirty="0" smtClean="0"/>
              <a:t>) и того, </a:t>
            </a:r>
            <a:r>
              <a:rPr lang="ru-RU" dirty="0"/>
              <a:t>в каких государственных структурах </a:t>
            </a:r>
            <a:r>
              <a:rPr lang="ru-RU" dirty="0" smtClean="0"/>
              <a:t>это происходило. </a:t>
            </a:r>
          </a:p>
          <a:p>
            <a:pPr algn="just"/>
            <a:endParaRPr lang="ru-RU" dirty="0"/>
          </a:p>
          <a:p>
            <a:pPr algn="just"/>
            <a:r>
              <a:rPr lang="ru-RU" dirty="0" smtClean="0"/>
              <a:t>Результаты исследования свидетельствуют о том, что </a:t>
            </a:r>
            <a:r>
              <a:rPr lang="ru-RU" dirty="0"/>
              <a:t>повышен коррупционный потенциал в таких структурах как органы по реализации государственной политики в сфере торговли, питания и услуг (31,8% опрошенных предпринимателей отметили, что с той или иной частотой вынуждены давать за ту или иную услугу неформальное вознаграждение чиновникам из этой сферы), а также полиция и органы внутренних дел (28,8%). Около 1/4 части предпринимателей указали на необходимость неформальных платежей при взаимодействии с органами по архитектуре и строительству</a:t>
            </a:r>
            <a:r>
              <a:rPr lang="ru-RU" dirty="0" smtClean="0"/>
              <a:t>.</a:t>
            </a:r>
          </a:p>
          <a:p>
            <a:pPr algn="just"/>
            <a:endParaRPr lang="ru-RU" dirty="0"/>
          </a:p>
          <a:p>
            <a:pPr algn="just"/>
            <a:r>
              <a:rPr lang="ru-RU" dirty="0" smtClean="0"/>
              <a:t>Минимально </a:t>
            </a:r>
            <a:r>
              <a:rPr lang="ru-RU" dirty="0"/>
              <a:t>коррупции подвержены налоговые </a:t>
            </a:r>
            <a:r>
              <a:rPr lang="ru-RU" dirty="0" smtClean="0"/>
              <a:t>органы и </a:t>
            </a:r>
            <a:r>
              <a:rPr lang="ru-RU" dirty="0" err="1" smtClean="0"/>
              <a:t>Росреестр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ransition>
    <p:newsflash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755650" y="333375"/>
            <a:ext cx="7920038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Табл. 3.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 </a:t>
            </a:r>
            <a:r>
              <a:rPr lang="ru-RU" sz="1600" dirty="0"/>
              <a:t>Распределение ответов на вопрос: «Насколько часто организации (предприятия, фирмы, бизнес) Вашей отрасли, по размерам схожие с Вашей, вынуждены оказывать влияние на действия (бездействие) должностных лиц указанных органов власти посредством осуществления неформальных прямых </a:t>
            </a:r>
          </a:p>
          <a:p>
            <a:pPr algn="ctr"/>
            <a:r>
              <a:rPr lang="ru-RU" sz="1600" dirty="0"/>
              <a:t>и (или) скрытых платежей</a:t>
            </a:r>
            <a:r>
              <a:rPr lang="ru-RU" sz="1600" dirty="0" smtClean="0"/>
              <a:t>?»,</a:t>
            </a:r>
            <a:r>
              <a:rPr lang="ru-RU" sz="1600" i="1" dirty="0" smtClean="0"/>
              <a:t> %</a:t>
            </a:r>
            <a:r>
              <a:rPr kumimoji="0" lang="ru-RU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321494"/>
              </p:ext>
            </p:extLst>
          </p:nvPr>
        </p:nvGraphicFramePr>
        <p:xfrm>
          <a:off x="755648" y="1656814"/>
          <a:ext cx="7920039" cy="4659818"/>
        </p:xfrm>
        <a:graphic>
          <a:graphicData uri="http://schemas.openxmlformats.org/drawingml/2006/table">
            <a:tbl>
              <a:tblPr firstRow="1" firstCol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4547670">
                  <a:extLst>
                    <a:ext uri="{9D8B030D-6E8A-4147-A177-3AD203B41FA5}">
                      <a16:colId xmlns:a16="http://schemas.microsoft.com/office/drawing/2014/main" val="959026148"/>
                    </a:ext>
                  </a:extLst>
                </a:gridCol>
                <a:gridCol w="605174">
                  <a:extLst>
                    <a:ext uri="{9D8B030D-6E8A-4147-A177-3AD203B41FA5}">
                      <a16:colId xmlns:a16="http://schemas.microsoft.com/office/drawing/2014/main" val="1188488946"/>
                    </a:ext>
                  </a:extLst>
                </a:gridCol>
                <a:gridCol w="451828">
                  <a:extLst>
                    <a:ext uri="{9D8B030D-6E8A-4147-A177-3AD203B41FA5}">
                      <a16:colId xmlns:a16="http://schemas.microsoft.com/office/drawing/2014/main" val="3594611841"/>
                    </a:ext>
                  </a:extLst>
                </a:gridCol>
                <a:gridCol w="771789">
                  <a:extLst>
                    <a:ext uri="{9D8B030D-6E8A-4147-A177-3AD203B41FA5}">
                      <a16:colId xmlns:a16="http://schemas.microsoft.com/office/drawing/2014/main" val="3083486124"/>
                    </a:ext>
                  </a:extLst>
                </a:gridCol>
                <a:gridCol w="771789">
                  <a:extLst>
                    <a:ext uri="{9D8B030D-6E8A-4147-A177-3AD203B41FA5}">
                      <a16:colId xmlns:a16="http://schemas.microsoft.com/office/drawing/2014/main" val="364518758"/>
                    </a:ext>
                  </a:extLst>
                </a:gridCol>
                <a:gridCol w="771789">
                  <a:extLst>
                    <a:ext uri="{9D8B030D-6E8A-4147-A177-3AD203B41FA5}">
                      <a16:colId xmlns:a16="http://schemas.microsoft.com/office/drawing/2014/main" val="2306884979"/>
                    </a:ext>
                  </a:extLst>
                </a:gridCol>
              </a:tblGrid>
              <a:tr h="117851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796" marR="61796" marT="0" marB="0">
                    <a:lnL w="12700" cmpd="sng">
                      <a:noFill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71755" marR="71755" algn="l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Регулярно, 1 раз в год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796" marR="61796" marT="0" marB="0" vert="vert27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71755" marR="71755" algn="l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 раз в квартал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796" marR="61796" marT="0" marB="0" vert="vert27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71755" marR="71755" algn="l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Эпизодически, 1 раз в этом году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796" marR="61796" marT="0" marB="0" vert="vert27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71755" marR="71755" algn="l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Эпизодически, 2 и более раз в этом году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796" marR="61796" marT="0" marB="0" vert="vert27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71755" marR="71755" algn="l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Неформальных платежей не было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796" marR="61796" marT="0" marB="0" vert="vert27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07571026"/>
                  </a:ext>
                </a:extLst>
              </a:tr>
              <a:tr h="18208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Росреестр</a:t>
                      </a:r>
                      <a:endParaRPr lang="ru-RU" sz="1200" b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2,3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3,8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1,5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3,1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89,3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9324736"/>
                  </a:ext>
                </a:extLst>
              </a:tr>
              <a:tr h="18361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Налоговые органы</a:t>
                      </a:r>
                      <a:endParaRPr lang="ru-RU" sz="1200" b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1,9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5,6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2,3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2,3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87,9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0409865"/>
                  </a:ext>
                </a:extLst>
              </a:tr>
              <a:tr h="18361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Прокуратура</a:t>
                      </a:r>
                      <a:endParaRPr lang="ru-RU" sz="1200" b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4,7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3,9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7,9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1,3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82,2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2261835"/>
                  </a:ext>
                </a:extLst>
              </a:tr>
              <a:tr h="18361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Роспотребнадзор</a:t>
                      </a:r>
                      <a:endParaRPr lang="ru-RU" sz="1200" b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9,0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5,4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1,8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1,8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82,0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5134261"/>
                  </a:ext>
                </a:extLst>
              </a:tr>
              <a:tr h="18361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ФАС России</a:t>
                      </a:r>
                      <a:endParaRPr lang="ru-RU" sz="1200" b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2,7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10,7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5,3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81,3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6013169"/>
                  </a:ext>
                </a:extLst>
              </a:tr>
              <a:tr h="18361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Судебные органы</a:t>
                      </a:r>
                      <a:endParaRPr lang="ru-RU" sz="1200" b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1,6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3,8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4,5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10,6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79,5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3216798"/>
                  </a:ext>
                </a:extLst>
              </a:tr>
              <a:tr h="36417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Органы, занимающиеся предоставлением в аренду помещений, находящихся в государственной (муниципальной) собственности</a:t>
                      </a:r>
                      <a:endParaRPr lang="ru-RU" sz="1200" b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6,6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7,7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5,5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1,1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79,1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9124549"/>
                  </a:ext>
                </a:extLst>
              </a:tr>
              <a:tr h="18361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Ростехнадзор</a:t>
                      </a:r>
                      <a:endParaRPr lang="ru-RU" sz="1200" b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9,1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5,6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4,9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1,4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79,0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5711356"/>
                  </a:ext>
                </a:extLst>
              </a:tr>
              <a:tr h="18361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Органы противопожарного надзора, МЧС</a:t>
                      </a:r>
                      <a:endParaRPr lang="ru-RU" sz="1200" b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6,7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8,8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5,7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78,8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3618352"/>
                  </a:ext>
                </a:extLst>
              </a:tr>
              <a:tr h="36417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Органы, занимающиеся вопросами предоставления земельных участков</a:t>
                      </a:r>
                      <a:endParaRPr lang="ru-RU" sz="12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2,9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6,5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9,3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2,8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78,5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8371541"/>
                  </a:ext>
                </a:extLst>
              </a:tr>
              <a:tr h="18361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Органы по охране природных ресурсов и окружающей среды</a:t>
                      </a:r>
                      <a:endParaRPr lang="ru-RU" sz="1200" b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9,6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8,0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3,6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78,1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4715034"/>
                  </a:ext>
                </a:extLst>
              </a:tr>
              <a:tr h="18208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Органы по охране труда</a:t>
                      </a:r>
                      <a:endParaRPr lang="ru-RU" sz="1200" b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7,1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8,9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6,0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78,0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8310120"/>
                  </a:ext>
                </a:extLst>
              </a:tr>
              <a:tr h="18208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Иные органы</a:t>
                      </a:r>
                      <a:endParaRPr lang="ru-RU" sz="1200" b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9,5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4,4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3,1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6,3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76,7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4886718"/>
                  </a:ext>
                </a:extLst>
              </a:tr>
              <a:tr h="18361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Органы по архитектуре и строительству (БТИ и др.)</a:t>
                      </a:r>
                      <a:endParaRPr lang="ru-RU" sz="1200" b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9,5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6,6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2,8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6,6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74,5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5900859"/>
                  </a:ext>
                </a:extLst>
              </a:tr>
              <a:tr h="18208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Полиция, органы внутренних дел</a:t>
                      </a:r>
                      <a:endParaRPr lang="ru-RU" sz="1200" b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7,8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7,2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9,2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4,6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71,2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1294851"/>
                  </a:ext>
                </a:extLst>
              </a:tr>
              <a:tr h="36417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Органы по реализации государственной (муниципальной) политики в сфере торговли, питания и услуг</a:t>
                      </a:r>
                      <a:endParaRPr lang="ru-RU" sz="12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7,1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7,1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9,4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8,2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68,2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65138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0377422"/>
      </p:ext>
    </p:extLst>
  </p:cSld>
  <p:clrMapOvr>
    <a:masterClrMapping/>
  </p:clrMapOvr>
  <p:transition>
    <p:newsflash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785786" y="357166"/>
            <a:ext cx="788990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В государственных </a:t>
            </a:r>
            <a:r>
              <a:rPr lang="ru-RU" dirty="0"/>
              <a:t>закупках участвовали </a:t>
            </a:r>
            <a:r>
              <a:rPr lang="ru-RU" dirty="0" smtClean="0"/>
              <a:t>19% </a:t>
            </a:r>
            <a:r>
              <a:rPr lang="ru-RU" dirty="0"/>
              <a:t>опрошенных </a:t>
            </a:r>
            <a:r>
              <a:rPr lang="ru-RU" dirty="0" smtClean="0"/>
              <a:t>представителей бизнеса. </a:t>
            </a:r>
            <a:r>
              <a:rPr lang="ru-RU" dirty="0"/>
              <a:t>При этом, наибольшее число респондентов участвовали в конкурсах на муниципальном уровне (</a:t>
            </a:r>
            <a:r>
              <a:rPr lang="ru-RU" dirty="0" smtClean="0"/>
              <a:t>12,3%). </a:t>
            </a:r>
            <a:r>
              <a:rPr lang="ru-RU" dirty="0"/>
              <a:t>Доля участников конкурсов на получение государственных и муниципальных контрактов по сравнению с </a:t>
            </a:r>
            <a:r>
              <a:rPr lang="ru-RU" dirty="0" smtClean="0"/>
              <a:t>2021 </a:t>
            </a:r>
            <a:r>
              <a:rPr lang="ru-RU" dirty="0"/>
              <a:t>годом практически не изменилась. </a:t>
            </a:r>
            <a:r>
              <a:rPr lang="ru-RU" dirty="0" smtClean="0"/>
              <a:t> </a:t>
            </a:r>
          </a:p>
        </p:txBody>
      </p:sp>
      <p:sp>
        <p:nvSpPr>
          <p:cNvPr id="54273" name="Rectangle 1"/>
          <p:cNvSpPr>
            <a:spLocks noChangeArrowheads="1"/>
          </p:cNvSpPr>
          <p:nvPr/>
        </p:nvSpPr>
        <p:spPr bwMode="auto">
          <a:xfrm>
            <a:off x="755650" y="5013176"/>
            <a:ext cx="792003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1600" b="1" dirty="0" smtClean="0"/>
              <a:t>Рис. 15. </a:t>
            </a:r>
            <a:r>
              <a:rPr lang="ru-RU" sz="1600" dirty="0"/>
              <a:t>Участие в конкурсах на получение государственного (муниципального) контракта, заказа в текущем году, (динамика 2019-2022 гг.), %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41495055"/>
              </p:ext>
            </p:extLst>
          </p:nvPr>
        </p:nvGraphicFramePr>
        <p:xfrm>
          <a:off x="1634393" y="1834494"/>
          <a:ext cx="6192688" cy="31786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967927806"/>
      </p:ext>
    </p:extLst>
  </p:cSld>
  <p:clrMapOvr>
    <a:masterClrMapping/>
  </p:clrMapOvr>
  <p:transition>
    <p:newsflash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785786" y="333375"/>
            <a:ext cx="788990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Что касается количества контрактов, полученных предпринимателями в этом году, то более 3-х контрактов чаще получали предприниматели на муниципальном и региональном уровне (15,8% и 8,8% соответственно), при этом, на муниципальном уровне суммарно участниками исследования получено наибольшее число контрактов</a:t>
            </a:r>
            <a:r>
              <a:rPr lang="ru-RU" dirty="0" smtClean="0"/>
              <a:t>. </a:t>
            </a:r>
          </a:p>
        </p:txBody>
      </p:sp>
      <p:sp>
        <p:nvSpPr>
          <p:cNvPr id="54273" name="Rectangle 1"/>
          <p:cNvSpPr>
            <a:spLocks noChangeArrowheads="1"/>
          </p:cNvSpPr>
          <p:nvPr/>
        </p:nvSpPr>
        <p:spPr bwMode="auto">
          <a:xfrm>
            <a:off x="755650" y="5385395"/>
            <a:ext cx="7920038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1600" b="1" dirty="0" smtClean="0"/>
              <a:t>Рис. 16. </a:t>
            </a:r>
            <a:r>
              <a:rPr lang="ru-RU" dirty="0"/>
              <a:t>Получение </a:t>
            </a:r>
            <a:r>
              <a:rPr lang="ru-RU" dirty="0" smtClean="0"/>
              <a:t>предпринимателями в </a:t>
            </a:r>
            <a:r>
              <a:rPr lang="ru-RU" dirty="0"/>
              <a:t>текущем году государственных (муниципальных) контрактов, заказов от заказчиков различного уровня</a:t>
            </a:r>
            <a:r>
              <a:rPr lang="ru-RU" sz="1600" dirty="0" smtClean="0"/>
              <a:t>,</a:t>
            </a:r>
            <a:r>
              <a:rPr lang="ru-RU" sz="1600" i="1" dirty="0" smtClean="0"/>
              <a:t> </a:t>
            </a:r>
            <a:r>
              <a:rPr lang="ru-RU" sz="1600" dirty="0"/>
              <a:t>(динамика </a:t>
            </a:r>
            <a:r>
              <a:rPr lang="ru-RU" sz="1600" dirty="0" smtClean="0"/>
              <a:t>2019-2022 </a:t>
            </a:r>
            <a:r>
              <a:rPr lang="ru-RU" sz="1600" dirty="0"/>
              <a:t>гг.), </a:t>
            </a:r>
            <a:r>
              <a:rPr lang="ru-RU" sz="1600" i="1" dirty="0" smtClean="0"/>
              <a:t>%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436923589"/>
              </p:ext>
            </p:extLst>
          </p:nvPr>
        </p:nvGraphicFramePr>
        <p:xfrm>
          <a:off x="2030437" y="1810703"/>
          <a:ext cx="5400600" cy="35625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>
    <p:newsflash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55650" y="355117"/>
            <a:ext cx="7920038" cy="465806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1800" b="1" dirty="0"/>
              <a:t>В ходе проведения мониторинга решались следующие задачи</a:t>
            </a:r>
            <a:r>
              <a:rPr lang="ru-RU" sz="1800" b="1" dirty="0" smtClean="0"/>
              <a:t>:</a:t>
            </a:r>
          </a:p>
          <a:p>
            <a:pPr algn="just"/>
            <a:r>
              <a:rPr lang="ru-RU" sz="1800" dirty="0" smtClean="0"/>
              <a:t>выявление </a:t>
            </a:r>
            <a:r>
              <a:rPr lang="ru-RU" sz="1800" dirty="0"/>
              <a:t>фактических значений параметров оценки коррупции, в том числе уровня коррупции, в Алтайском </a:t>
            </a:r>
            <a:r>
              <a:rPr lang="ru-RU" sz="1800" dirty="0" smtClean="0"/>
              <a:t>крае;</a:t>
            </a:r>
          </a:p>
          <a:p>
            <a:pPr algn="just"/>
            <a:r>
              <a:rPr lang="ru-RU" sz="1800" dirty="0" smtClean="0"/>
              <a:t>проведение </a:t>
            </a:r>
            <a:r>
              <a:rPr lang="ru-RU" sz="1800" dirty="0"/>
              <a:t>качественно-количественной оценки коррупции в Алтайском крае по предусмотренным аналитическим </a:t>
            </a:r>
            <a:r>
              <a:rPr lang="ru-RU" sz="1800" dirty="0" smtClean="0"/>
              <a:t>направлениям;</a:t>
            </a:r>
          </a:p>
          <a:p>
            <a:pPr algn="just"/>
            <a:r>
              <a:rPr lang="ru-RU" sz="1800" dirty="0" smtClean="0"/>
              <a:t>выявление </a:t>
            </a:r>
            <a:r>
              <a:rPr lang="ru-RU" sz="1800" dirty="0"/>
              <a:t>и описание структуры коррупции в Алтайском </a:t>
            </a:r>
            <a:r>
              <a:rPr lang="ru-RU" sz="1800" dirty="0" smtClean="0"/>
              <a:t>крае;</a:t>
            </a:r>
          </a:p>
          <a:p>
            <a:pPr algn="just"/>
            <a:r>
              <a:rPr lang="ru-RU" sz="1800" dirty="0" smtClean="0"/>
              <a:t>выявление </a:t>
            </a:r>
            <a:r>
              <a:rPr lang="ru-RU" sz="1800" dirty="0"/>
              <a:t>соотношения основных характеристик коррупции в различных сферах государственного регулирования в Алтайском </a:t>
            </a:r>
            <a:r>
              <a:rPr lang="ru-RU" sz="1800" dirty="0" smtClean="0"/>
              <a:t>крае;</a:t>
            </a:r>
          </a:p>
          <a:p>
            <a:pPr algn="just"/>
            <a:r>
              <a:rPr lang="ru-RU" sz="1800" dirty="0" smtClean="0"/>
              <a:t>оценка </a:t>
            </a:r>
            <a:r>
              <a:rPr lang="ru-RU" sz="1800" dirty="0"/>
              <a:t>эффективности (результативности) принимаемых в Алтайском крае мер, направленных на противодействие </a:t>
            </a:r>
            <a:r>
              <a:rPr lang="ru-RU" sz="1800" dirty="0" smtClean="0"/>
              <a:t>коррупции;</a:t>
            </a:r>
          </a:p>
          <a:p>
            <a:pPr algn="just"/>
            <a:r>
              <a:rPr lang="ru-RU" sz="1800" dirty="0" smtClean="0"/>
              <a:t>выявление </a:t>
            </a:r>
            <a:r>
              <a:rPr lang="ru-RU" sz="1800" dirty="0"/>
              <a:t>и осуществление анализа причин и условий проявления коррупции в Алтайском </a:t>
            </a:r>
            <a:r>
              <a:rPr lang="ru-RU" sz="1800" dirty="0" smtClean="0"/>
              <a:t>крае;</a:t>
            </a:r>
          </a:p>
          <a:p>
            <a:pPr algn="just"/>
            <a:r>
              <a:rPr lang="ru-RU" sz="1800" dirty="0" smtClean="0"/>
              <a:t>формирование </a:t>
            </a:r>
            <a:r>
              <a:rPr lang="ru-RU" sz="1800" dirty="0"/>
              <a:t>информационной базы для составления рейтинга административно-территориальных единиц Алтайского края в зависимости от уровня «бытовой» </a:t>
            </a:r>
            <a:r>
              <a:rPr lang="ru-RU" sz="1800" dirty="0" smtClean="0"/>
              <a:t>коррупции;</a:t>
            </a:r>
            <a:endParaRPr lang="ru-RU" sz="1800" dirty="0"/>
          </a:p>
          <a:p>
            <a:pPr marL="0" indent="0" algn="just">
              <a:buNone/>
            </a:pPr>
            <a:endParaRPr lang="ru-RU" sz="1800" dirty="0" smtClean="0"/>
          </a:p>
        </p:txBody>
      </p:sp>
    </p:spTree>
  </p:cSld>
  <p:clrMapOvr>
    <a:masterClrMapping/>
  </p:clrMapOvr>
  <p:transition>
    <p:newsflash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755576" y="333375"/>
            <a:ext cx="794392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Задачами исследования также предполагалось установление фактов столкновения предпринимателей с коррупцией при получение государственных и муниципальных контрактов. </a:t>
            </a:r>
          </a:p>
          <a:p>
            <a:pPr algn="just"/>
            <a:r>
              <a:rPr lang="ru-RU" dirty="0"/>
              <a:t>78,6% предпринимателей сообщило, что неофициальных выплат они не производили. Менее 5% от стоимости контракта заплатили по 2,4% предпринимателей, получивших контракты на федеральном, муниципальном и региональном уровнях. От 7% до 12% представителей бизнеса выплатили в качестве неофициального платежа до 15% стоимости контракта</a:t>
            </a:r>
            <a:r>
              <a:rPr lang="ru-RU" dirty="0" smtClean="0"/>
              <a:t>. </a:t>
            </a:r>
          </a:p>
        </p:txBody>
      </p:sp>
      <p:sp>
        <p:nvSpPr>
          <p:cNvPr id="54273" name="Rectangle 1"/>
          <p:cNvSpPr>
            <a:spLocks noChangeArrowheads="1"/>
          </p:cNvSpPr>
          <p:nvPr/>
        </p:nvSpPr>
        <p:spPr bwMode="auto">
          <a:xfrm>
            <a:off x="755576" y="5712351"/>
            <a:ext cx="792011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1600" b="1" dirty="0" smtClean="0"/>
              <a:t>Рис. 17. </a:t>
            </a:r>
            <a:r>
              <a:rPr lang="ru-RU" sz="1600" dirty="0" smtClean="0"/>
              <a:t>Доля стоимости контракта, выплаченная предпринимателями для получения государственного (муниципального) контракта,</a:t>
            </a:r>
            <a:r>
              <a:rPr lang="ru-RU" sz="1600" i="1" dirty="0" smtClean="0"/>
              <a:t> </a:t>
            </a:r>
            <a:r>
              <a:rPr lang="ru-RU" sz="1600" dirty="0" smtClean="0"/>
              <a:t>(</a:t>
            </a:r>
            <a:r>
              <a:rPr lang="ru-RU" sz="1600" dirty="0"/>
              <a:t>динамика </a:t>
            </a:r>
            <a:r>
              <a:rPr lang="ru-RU" sz="1600" dirty="0" smtClean="0"/>
              <a:t>2020-2022 </a:t>
            </a:r>
            <a:r>
              <a:rPr lang="ru-RU" sz="1600" dirty="0"/>
              <a:t>гг</a:t>
            </a:r>
            <a:r>
              <a:rPr lang="ru-RU" sz="1600" dirty="0" smtClean="0"/>
              <a:t>.),</a:t>
            </a:r>
            <a:r>
              <a:rPr lang="ru-RU" sz="1600" i="1" dirty="0" smtClean="0"/>
              <a:t> %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330544471"/>
              </p:ext>
            </p:extLst>
          </p:nvPr>
        </p:nvGraphicFramePr>
        <p:xfrm>
          <a:off x="1607239" y="2641699"/>
          <a:ext cx="6176561" cy="30706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638284468"/>
      </p:ext>
    </p:extLst>
  </p:cSld>
  <p:clrMapOvr>
    <a:masterClrMapping/>
  </p:clrMapOvr>
  <p:transition>
    <p:newsflash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771512" y="333375"/>
            <a:ext cx="788990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Что касается оценки уровня осведомленности </a:t>
            </a:r>
            <a:r>
              <a:rPr lang="ru-RU" dirty="0" smtClean="0"/>
              <a:t>предпринимателей </a:t>
            </a:r>
            <a:r>
              <a:rPr lang="ru-RU" dirty="0"/>
              <a:t>о мероприятиях, направленных на борьбу с коррупцией и проводимых администрацией </a:t>
            </a:r>
            <a:r>
              <a:rPr lang="ru-RU" dirty="0" smtClean="0"/>
              <a:t>Алтайского края и органами исполнительной власти. По </a:t>
            </a:r>
            <a:r>
              <a:rPr lang="ru-RU" dirty="0"/>
              <a:t>итогам исследования о различных мероприятиях в данной области оказались осведомлены </a:t>
            </a:r>
            <a:r>
              <a:rPr lang="ru-RU" dirty="0" smtClean="0"/>
              <a:t>78% </a:t>
            </a:r>
            <a:r>
              <a:rPr lang="ru-RU" dirty="0"/>
              <a:t>опрошенных представителей бизнеса. При этом, хорошую осведомленность и интерес к подобной информации высказало </a:t>
            </a:r>
            <a:r>
              <a:rPr lang="ru-RU" dirty="0" smtClean="0"/>
              <a:t>17,7% </a:t>
            </a:r>
            <a:r>
              <a:rPr lang="ru-RU" dirty="0"/>
              <a:t>руководителей </a:t>
            </a:r>
            <a:r>
              <a:rPr lang="ru-RU" dirty="0" smtClean="0"/>
              <a:t>организаций.</a:t>
            </a:r>
            <a:endParaRPr lang="ru-RU" dirty="0"/>
          </a:p>
        </p:txBody>
      </p:sp>
      <p:sp>
        <p:nvSpPr>
          <p:cNvPr id="54273" name="Rectangle 1"/>
          <p:cNvSpPr>
            <a:spLocks noChangeArrowheads="1"/>
          </p:cNvSpPr>
          <p:nvPr/>
        </p:nvSpPr>
        <p:spPr bwMode="auto">
          <a:xfrm>
            <a:off x="756444" y="5231507"/>
            <a:ext cx="7920038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1600" b="1" dirty="0" smtClean="0"/>
              <a:t>Рис. 18. </a:t>
            </a:r>
            <a:r>
              <a:rPr lang="ru-RU" sz="1600" dirty="0"/>
              <a:t>Уровень осведомленности </a:t>
            </a:r>
            <a:r>
              <a:rPr lang="ru-RU" sz="1600" dirty="0" smtClean="0"/>
              <a:t>предпринимателей </a:t>
            </a:r>
            <a:r>
              <a:rPr lang="ru-RU" sz="1600" dirty="0"/>
              <a:t>о каких-либо мероприятиях, направленных на борьбу с коррупцией, проводимых администрацией </a:t>
            </a:r>
            <a:r>
              <a:rPr lang="ru-RU" sz="1600" dirty="0" smtClean="0"/>
              <a:t>Алтайского </a:t>
            </a:r>
            <a:r>
              <a:rPr lang="ru-RU" sz="1600" dirty="0"/>
              <a:t>края, органами исполнительной власти </a:t>
            </a:r>
            <a:r>
              <a:rPr lang="ru-RU" sz="1600" dirty="0" smtClean="0"/>
              <a:t>Алтайского </a:t>
            </a:r>
            <a:r>
              <a:rPr lang="ru-RU" sz="1600" dirty="0"/>
              <a:t>края, местными властями,</a:t>
            </a:r>
            <a:r>
              <a:rPr lang="ru-RU" sz="1600" i="1" dirty="0" smtClean="0"/>
              <a:t> </a:t>
            </a:r>
          </a:p>
          <a:p>
            <a:pPr algn="ctr"/>
            <a:r>
              <a:rPr lang="ru-RU" sz="1600" dirty="0" smtClean="0"/>
              <a:t>(</a:t>
            </a:r>
            <a:r>
              <a:rPr lang="ru-RU" sz="1600" dirty="0"/>
              <a:t>динамика </a:t>
            </a:r>
            <a:r>
              <a:rPr lang="ru-RU" sz="1600" dirty="0" smtClean="0"/>
              <a:t>2019-2022 </a:t>
            </a:r>
            <a:r>
              <a:rPr lang="ru-RU" sz="1600" dirty="0"/>
              <a:t>гг.), </a:t>
            </a:r>
            <a:r>
              <a:rPr lang="ru-RU" sz="1600" i="1" dirty="0" smtClean="0"/>
              <a:t>%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852586959"/>
              </p:ext>
            </p:extLst>
          </p:nvPr>
        </p:nvGraphicFramePr>
        <p:xfrm>
          <a:off x="2064213" y="2364701"/>
          <a:ext cx="5304500" cy="28668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581741177"/>
      </p:ext>
    </p:extLst>
  </p:cSld>
  <p:clrMapOvr>
    <a:masterClrMapping/>
  </p:clrMapOvr>
  <p:transition>
    <p:newsflash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785786" y="357166"/>
            <a:ext cx="788990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Кроме этого предприниматели оценивали эффективность </a:t>
            </a:r>
            <a:r>
              <a:rPr lang="ru-RU" dirty="0"/>
              <a:t>усилий руководства региона по борьбе с коррупционными проявлениями на территории </a:t>
            </a:r>
            <a:r>
              <a:rPr lang="ru-RU" dirty="0" smtClean="0"/>
              <a:t>Алтайского </a:t>
            </a:r>
            <a:r>
              <a:rPr lang="ru-RU" dirty="0"/>
              <a:t>края. Как показали результаты опроса, 25,7% представителей бизнеса полагают, что усилия властей имеют определенную эффективность (год назад данную точку зрения разделяло 30,7% опрошенных), противоположную им позицию занимают 44,7% предпринимателей, при этом, 2,0% опрошенных высказывают мнение об </a:t>
            </a:r>
            <a:r>
              <a:rPr lang="ru-RU" dirty="0" err="1"/>
              <a:t>контрэффективности</a:t>
            </a:r>
            <a:r>
              <a:rPr lang="ru-RU" dirty="0"/>
              <a:t> таких действий (год назад такой точки зрения придерживались 5,0% опрошенных)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54273" name="Rectangle 1"/>
          <p:cNvSpPr>
            <a:spLocks noChangeArrowheads="1"/>
          </p:cNvSpPr>
          <p:nvPr/>
        </p:nvSpPr>
        <p:spPr bwMode="auto">
          <a:xfrm>
            <a:off x="755650" y="5723950"/>
            <a:ext cx="792003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1600" b="1" dirty="0" smtClean="0"/>
              <a:t>Рис. 19. </a:t>
            </a:r>
            <a:r>
              <a:rPr lang="ru-RU" sz="1600" dirty="0"/>
              <a:t>Мнение предпринимателей о степени эффективности усилий руководства </a:t>
            </a:r>
            <a:r>
              <a:rPr lang="ru-RU" sz="1600" dirty="0" smtClean="0"/>
              <a:t>Алтайского </a:t>
            </a:r>
            <a:r>
              <a:rPr lang="ru-RU" sz="1600" dirty="0"/>
              <a:t>края по борьбе с коррупцией в регионе,</a:t>
            </a:r>
            <a:r>
              <a:rPr lang="ru-RU" sz="1600" i="1" dirty="0" smtClean="0"/>
              <a:t> </a:t>
            </a:r>
            <a:r>
              <a:rPr lang="ru-RU" sz="1600" dirty="0"/>
              <a:t>(динамика </a:t>
            </a:r>
            <a:r>
              <a:rPr lang="ru-RU" sz="1600" dirty="0" smtClean="0"/>
              <a:t>2019-2022 </a:t>
            </a:r>
            <a:r>
              <a:rPr lang="ru-RU" sz="1600" dirty="0"/>
              <a:t>гг.), </a:t>
            </a:r>
            <a:r>
              <a:rPr lang="ru-RU" sz="1600" i="1" dirty="0" smtClean="0"/>
              <a:t>%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780092338"/>
              </p:ext>
            </p:extLst>
          </p:nvPr>
        </p:nvGraphicFramePr>
        <p:xfrm>
          <a:off x="1614846" y="2668067"/>
          <a:ext cx="6203233" cy="30558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725603917"/>
      </p:ext>
    </p:extLst>
  </p:cSld>
  <p:clrMapOvr>
    <a:masterClrMapping/>
  </p:clrMapOvr>
  <p:transition>
    <p:newsflash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755650" y="357166"/>
            <a:ext cx="792003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Также предприниматели производили оценку эффективности отдельных мер, направленных на борьбу с коррупцией.</a:t>
            </a:r>
          </a:p>
          <a:p>
            <a:pPr algn="just"/>
            <a:endParaRPr lang="ru-RU" dirty="0"/>
          </a:p>
          <a:p>
            <a:pPr algn="just"/>
            <a:r>
              <a:rPr lang="ru-RU" dirty="0"/>
              <a:t>В целом эффективными (по сумме позиций «Очень эффективные» и «Скорее эффективные») предприниматели считают следующие меры по борьбе с коррупцией: </a:t>
            </a:r>
            <a:endParaRPr lang="ru-RU" dirty="0" smtClean="0"/>
          </a:p>
          <a:p>
            <a:pPr algn="just"/>
            <a:endParaRPr lang="ru-RU" dirty="0"/>
          </a:p>
          <a:p>
            <a:r>
              <a:rPr lang="ru-RU" dirty="0"/>
              <a:t>- упрощение процедуры предоставления услуг органами власти (73,0%);</a:t>
            </a:r>
          </a:p>
          <a:p>
            <a:r>
              <a:rPr lang="ru-RU" dirty="0"/>
              <a:t>- ужесточение наказания за коррупцию (63,7%); </a:t>
            </a:r>
          </a:p>
          <a:p>
            <a:r>
              <a:rPr lang="ru-RU" dirty="0"/>
              <a:t>- повышение прозрачности административных процедур (63,0%);</a:t>
            </a:r>
          </a:p>
          <a:p>
            <a:r>
              <a:rPr lang="ru-RU" dirty="0"/>
              <a:t>- повышение прозрачности взаимодействия государственных и муниципальных служащих с организациями в рамках создания системы "электронного правительства" (61,0%);</a:t>
            </a:r>
          </a:p>
          <a:p>
            <a:r>
              <a:rPr lang="ru-RU" dirty="0" smtClean="0"/>
              <a:t>- привлечение </a:t>
            </a:r>
            <a:r>
              <a:rPr lang="ru-RU" dirty="0"/>
              <a:t>средств массовой информации, публичное осуждение фактов коррупции и лиц, в нее вовлеченных (60,0</a:t>
            </a:r>
            <a:r>
              <a:rPr lang="ru-RU" dirty="0" smtClean="0"/>
              <a:t>%).</a:t>
            </a:r>
          </a:p>
          <a:p>
            <a:endParaRPr lang="ru-RU" dirty="0" smtClean="0"/>
          </a:p>
          <a:p>
            <a:pPr algn="just"/>
            <a:r>
              <a:rPr lang="ru-RU" dirty="0"/>
              <a:t>Наименее эффективными, по мнению предпринимателей, являются такие меры как регламентирование подарков должностным лицам (45,7%), создание специального органа власти по борьбе с коррупцией (42,0%), повышение зарплат чиновникам (37,0%)</a:t>
            </a:r>
            <a:r>
              <a:rPr lang="ru-RU" dirty="0" smtClean="0"/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87027540"/>
      </p:ext>
    </p:extLst>
  </p:cSld>
  <p:clrMapOvr>
    <a:masterClrMapping/>
  </p:clrMapOvr>
  <p:transition>
    <p:newsflash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755650" y="333375"/>
            <a:ext cx="790445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1600" b="1" dirty="0" smtClean="0"/>
              <a:t>Табл. </a:t>
            </a:r>
            <a:r>
              <a:rPr lang="ru-RU" sz="1600" b="1" dirty="0"/>
              <a:t>4</a:t>
            </a:r>
            <a:r>
              <a:rPr lang="ru-RU" sz="1600" b="1" dirty="0" smtClean="0"/>
              <a:t>. </a:t>
            </a:r>
            <a:r>
              <a:rPr lang="ru-RU" sz="1600" dirty="0"/>
              <a:t>Оценка предпринимателями </a:t>
            </a:r>
            <a:r>
              <a:rPr lang="ru-RU" sz="1600" dirty="0" smtClean="0"/>
              <a:t>Алтайского </a:t>
            </a:r>
            <a:r>
              <a:rPr lang="ru-RU" sz="1600" dirty="0"/>
              <a:t>края мер борьбы с «деловой коррупцией», </a:t>
            </a:r>
            <a:r>
              <a:rPr lang="ru-RU" sz="1600" dirty="0" smtClean="0"/>
              <a:t>(динамика 2021-2022 гг</a:t>
            </a:r>
            <a:r>
              <a:rPr lang="ru-RU" sz="1600" dirty="0"/>
              <a:t>.</a:t>
            </a:r>
            <a:r>
              <a:rPr lang="ru-RU" sz="1600" dirty="0" smtClean="0"/>
              <a:t>), </a:t>
            </a:r>
            <a:r>
              <a:rPr lang="ru-RU" sz="1600" i="1" dirty="0" smtClean="0"/>
              <a:t>%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9888248"/>
              </p:ext>
            </p:extLst>
          </p:nvPr>
        </p:nvGraphicFramePr>
        <p:xfrm>
          <a:off x="755651" y="918150"/>
          <a:ext cx="7920036" cy="539057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718974">
                  <a:extLst>
                    <a:ext uri="{9D8B030D-6E8A-4147-A177-3AD203B41FA5}">
                      <a16:colId xmlns:a16="http://schemas.microsoft.com/office/drawing/2014/main" val="1923496057"/>
                    </a:ext>
                  </a:extLst>
                </a:gridCol>
                <a:gridCol w="700177">
                  <a:extLst>
                    <a:ext uri="{9D8B030D-6E8A-4147-A177-3AD203B41FA5}">
                      <a16:colId xmlns:a16="http://schemas.microsoft.com/office/drawing/2014/main" val="3956233298"/>
                    </a:ext>
                  </a:extLst>
                </a:gridCol>
                <a:gridCol w="700177">
                  <a:extLst>
                    <a:ext uri="{9D8B030D-6E8A-4147-A177-3AD203B41FA5}">
                      <a16:colId xmlns:a16="http://schemas.microsoft.com/office/drawing/2014/main" val="231451699"/>
                    </a:ext>
                  </a:extLst>
                </a:gridCol>
                <a:gridCol w="700177">
                  <a:extLst>
                    <a:ext uri="{9D8B030D-6E8A-4147-A177-3AD203B41FA5}">
                      <a16:colId xmlns:a16="http://schemas.microsoft.com/office/drawing/2014/main" val="3291022087"/>
                    </a:ext>
                  </a:extLst>
                </a:gridCol>
                <a:gridCol w="700177">
                  <a:extLst>
                    <a:ext uri="{9D8B030D-6E8A-4147-A177-3AD203B41FA5}">
                      <a16:colId xmlns:a16="http://schemas.microsoft.com/office/drawing/2014/main" val="1881125403"/>
                    </a:ext>
                  </a:extLst>
                </a:gridCol>
                <a:gridCol w="700177">
                  <a:extLst>
                    <a:ext uri="{9D8B030D-6E8A-4147-A177-3AD203B41FA5}">
                      <a16:colId xmlns:a16="http://schemas.microsoft.com/office/drawing/2014/main" val="4204802469"/>
                    </a:ext>
                  </a:extLst>
                </a:gridCol>
                <a:gridCol w="700177">
                  <a:extLst>
                    <a:ext uri="{9D8B030D-6E8A-4147-A177-3AD203B41FA5}">
                      <a16:colId xmlns:a16="http://schemas.microsoft.com/office/drawing/2014/main" val="1184726324"/>
                    </a:ext>
                  </a:extLst>
                </a:gridCol>
              </a:tblGrid>
              <a:tr h="999618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r>
                        <a:rPr lang="ru-RU" sz="100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Меры</a:t>
                      </a:r>
                      <a:r>
                        <a:rPr lang="ru-RU" sz="1000" baseline="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по борьбе с «деловой коррупцией»</a:t>
                      </a:r>
                      <a:endParaRPr lang="ru-RU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807" marR="4480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71755" marR="71755" algn="l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bg1"/>
                          </a:solidFill>
                          <a:effectLst/>
                        </a:rPr>
                        <a:t>В целом эффективны</a:t>
                      </a:r>
                      <a:endParaRPr lang="ru-RU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807" marR="44807" marT="0" marB="0"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71755" marR="71755" algn="l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bg1"/>
                          </a:solidFill>
                          <a:effectLst/>
                        </a:rPr>
                        <a:t>В целом не эффективны</a:t>
                      </a:r>
                      <a:endParaRPr lang="ru-RU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807" marR="44807" marT="0" marB="0"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71755" marR="71755" algn="l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bg1"/>
                          </a:solidFill>
                          <a:effectLst/>
                        </a:rPr>
                        <a:t>Затруднились ответить</a:t>
                      </a:r>
                      <a:endParaRPr lang="ru-RU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807" marR="44807" marT="0" marB="0"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71755" marR="71755" algn="l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bg1"/>
                          </a:solidFill>
                          <a:effectLst/>
                        </a:rPr>
                        <a:t>В целом эффективны</a:t>
                      </a:r>
                      <a:endParaRPr lang="ru-RU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807" marR="44807" marT="0" marB="0"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71755" marR="71755" algn="l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bg1"/>
                          </a:solidFill>
                          <a:effectLst/>
                        </a:rPr>
                        <a:t>В целом не эффективны</a:t>
                      </a:r>
                      <a:endParaRPr lang="ru-RU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807" marR="44807" marT="0" marB="0"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71755" marR="71755" algn="l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bg1"/>
                          </a:solidFill>
                          <a:effectLst/>
                        </a:rPr>
                        <a:t>Затруднились ответить</a:t>
                      </a:r>
                      <a:endParaRPr lang="ru-RU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807" marR="44807" marT="0" marB="0"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06726491"/>
                  </a:ext>
                </a:extLst>
              </a:tr>
              <a:tr h="17630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bg1"/>
                          </a:solidFill>
                          <a:effectLst/>
                        </a:rPr>
                        <a:t>2021 </a:t>
                      </a:r>
                      <a:r>
                        <a:rPr lang="ru-RU" sz="1000" dirty="0">
                          <a:solidFill>
                            <a:schemeClr val="bg1"/>
                          </a:solidFill>
                          <a:effectLst/>
                        </a:rPr>
                        <a:t>год</a:t>
                      </a:r>
                      <a:endParaRPr lang="ru-RU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807" marR="4480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bg1"/>
                          </a:solidFill>
                          <a:effectLst/>
                        </a:rPr>
                        <a:t>2022 </a:t>
                      </a:r>
                      <a:r>
                        <a:rPr lang="ru-RU" sz="1000" dirty="0">
                          <a:solidFill>
                            <a:schemeClr val="bg1"/>
                          </a:solidFill>
                          <a:effectLst/>
                        </a:rPr>
                        <a:t>год</a:t>
                      </a:r>
                      <a:endParaRPr lang="ru-RU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807" marR="4480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8745377"/>
                  </a:ext>
                </a:extLst>
              </a:tr>
              <a:tr h="22953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Упрощение процедуры предоставления услуг органами власти</a:t>
                      </a:r>
                      <a:endParaRPr lang="ru-RU" sz="11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74,0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9,0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17,0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73,0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14,3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12,7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7755870"/>
                  </a:ext>
                </a:extLst>
              </a:tr>
              <a:tr h="17630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b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Ужесточение наказания за коррупцию</a:t>
                      </a:r>
                      <a:endParaRPr lang="ru-RU" sz="11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68,7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12,7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18,7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63,7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23,0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13,3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1171550"/>
                  </a:ext>
                </a:extLst>
              </a:tr>
              <a:tr h="17630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Повышение прозрачности административных процедур </a:t>
                      </a:r>
                      <a:endParaRPr lang="ru-RU" sz="10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63,7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16,3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20,0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63,0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26,3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10,7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4332640"/>
                  </a:ext>
                </a:extLst>
              </a:tr>
              <a:tr h="52890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Повышение прозрачности взаимодействия государственных и муниципальных служащих с организациями в рамках создания системы "электронного правительства" </a:t>
                      </a:r>
                      <a:endParaRPr lang="ru-RU" sz="10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58,0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22,3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19,7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61,0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21,3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17,7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5927314"/>
                  </a:ext>
                </a:extLst>
              </a:tr>
              <a:tr h="35260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Привлечение средств массовой информации, публичное осуждение фактов коррупции и лиц, в нее вовлеченных</a:t>
                      </a:r>
                      <a:endParaRPr lang="ru-RU" sz="10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64,7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18,7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16,7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60,0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26,0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14,0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9961405"/>
                  </a:ext>
                </a:extLst>
              </a:tr>
              <a:tr h="17630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Совершенствование законодательства</a:t>
                      </a:r>
                      <a:endParaRPr lang="ru-RU" sz="10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59,7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19,3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21,0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59,3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24,3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16,4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32600"/>
                  </a:ext>
                </a:extLst>
              </a:tr>
              <a:tr h="35260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Информирование граждан и организаций о возможностях противостояния коррупции</a:t>
                      </a:r>
                      <a:endParaRPr lang="ru-RU" sz="1000" b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64,3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19,7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16,0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58,3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24,7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17,0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2409748"/>
                  </a:ext>
                </a:extLst>
              </a:tr>
              <a:tr h="35260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Усиление контроля за доходами и расходами должностных лиц и членов их семей</a:t>
                      </a:r>
                      <a:endParaRPr lang="ru-RU" sz="10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60,7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20,3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19,0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57,7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27,3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15,0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56563"/>
                  </a:ext>
                </a:extLst>
              </a:tr>
              <a:tr h="17630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Массовая пропаганда нетерпимости к коррупции</a:t>
                      </a:r>
                      <a:endParaRPr lang="ru-RU" sz="10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62,0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21,7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16,3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57,0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28,7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14,3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8057343"/>
                  </a:ext>
                </a:extLst>
              </a:tr>
              <a:tr h="22953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Внедрение в органах власти системы ротации должностных лиц</a:t>
                      </a:r>
                      <a:endParaRPr lang="ru-RU" sz="10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54,7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21,0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24,3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51,7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26,7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21,6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2546240"/>
                  </a:ext>
                </a:extLst>
              </a:tr>
              <a:tr h="52890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Введение ограничений на сделки между госструктурами и коммерческими организациями, руководителями которых являются близкие родственники чиновников</a:t>
                      </a:r>
                      <a:endParaRPr lang="ru-RU" sz="10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56,7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22,3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21,0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50,3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31,3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18,4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7471937"/>
                  </a:ext>
                </a:extLst>
              </a:tr>
              <a:tr h="52890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Повышение зарплат государственным и муниципальным служащим, чтобы они меньше стремились к получению нелегальных доходов</a:t>
                      </a:r>
                      <a:endParaRPr lang="ru-RU" sz="10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49,7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28,3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22,0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44,0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37,0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19,0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4436888"/>
                  </a:ext>
                </a:extLst>
              </a:tr>
              <a:tr h="22953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Создание специального органа власти по борьбе с коррупцией</a:t>
                      </a:r>
                      <a:endParaRPr lang="ru-RU" sz="10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44,3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28,7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27,0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40,7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42,0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17,3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9865219"/>
                  </a:ext>
                </a:extLst>
              </a:tr>
              <a:tr h="17630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Регламентирование подарков должностным лицам</a:t>
                      </a:r>
                      <a:endParaRPr lang="ru-RU" sz="10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43,7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39,0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17,3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40,3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45,7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14,0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97164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0775"/>
      </p:ext>
    </p:extLst>
  </p:cSld>
  <p:clrMapOvr>
    <a:masterClrMapping/>
  </p:clrMapOvr>
  <p:transition>
    <p:newsflash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785786" y="357166"/>
            <a:ext cx="788990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По итогам исследования 39,4% предпринимателей полагают, что власти Алтайского края проявляют желание, направленное на борьбу с коррупцией, однако, в силу некоторых, не зависящих от них обстоятельств, иногда не могут эффективно бороться с коррупцией. Противоположную позицию занимает 31,3% опрошенных представителей бизнеса</a:t>
            </a:r>
            <a:r>
              <a:rPr lang="ru-RU" dirty="0" smtClean="0"/>
              <a:t>. В </a:t>
            </a:r>
            <a:r>
              <a:rPr lang="ru-RU" dirty="0"/>
              <a:t>большинстве случаев руководство региона не только не может, но и не хочет эффективно бороться с коррупцией. Как видим, позитивные оценки нацеленности органов власти на борьбу с коррупцией преобладают над негативными.</a:t>
            </a: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755650" y="5743886"/>
            <a:ext cx="792003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1600" b="1" dirty="0" smtClean="0"/>
              <a:t>Рис. 20. </a:t>
            </a:r>
            <a:r>
              <a:rPr lang="ru-RU" sz="1600" dirty="0"/>
              <a:t>Оценка предпринимателями нацеленности руководства </a:t>
            </a:r>
            <a:r>
              <a:rPr lang="ru-RU" sz="1600" dirty="0" smtClean="0"/>
              <a:t>Алтайского </a:t>
            </a:r>
            <a:r>
              <a:rPr lang="ru-RU" sz="1600" dirty="0"/>
              <a:t>края на борьбу с коррупцией,</a:t>
            </a:r>
            <a:r>
              <a:rPr lang="ru-RU" sz="1600" i="1" dirty="0" smtClean="0"/>
              <a:t> </a:t>
            </a:r>
            <a:r>
              <a:rPr lang="ru-RU" sz="1600" dirty="0"/>
              <a:t>(динамика </a:t>
            </a:r>
            <a:r>
              <a:rPr lang="ru-RU" sz="1600" dirty="0" smtClean="0"/>
              <a:t>2019-2022 </a:t>
            </a:r>
            <a:r>
              <a:rPr lang="ru-RU" sz="1600" dirty="0"/>
              <a:t>гг.), </a:t>
            </a:r>
            <a:r>
              <a:rPr lang="ru-RU" sz="1600" i="1" dirty="0" smtClean="0"/>
              <a:t>%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1476983816"/>
              </p:ext>
            </p:extLst>
          </p:nvPr>
        </p:nvGraphicFramePr>
        <p:xfrm>
          <a:off x="2008190" y="2665491"/>
          <a:ext cx="5414958" cy="30677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>
    <p:newsflash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755650" y="1073884"/>
            <a:ext cx="792003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Табл. </a:t>
            </a:r>
            <a:r>
              <a:rPr lang="ru-RU" sz="1600" b="1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5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.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 </a:t>
            </a:r>
            <a:r>
              <a:rPr lang="ru-RU" sz="1600" dirty="0"/>
              <a:t>Сводная таблица показателей рынка </a:t>
            </a:r>
            <a:r>
              <a:rPr lang="ru-RU" sz="1600" dirty="0" smtClean="0"/>
              <a:t>«деловой» </a:t>
            </a:r>
            <a:r>
              <a:rPr lang="ru-RU" sz="1600" dirty="0"/>
              <a:t>коррупции в </a:t>
            </a:r>
          </a:p>
          <a:p>
            <a:pPr algn="ctr"/>
            <a:r>
              <a:rPr lang="ru-RU" sz="1600" dirty="0" smtClean="0"/>
              <a:t>Алтайском </a:t>
            </a:r>
            <a:r>
              <a:rPr lang="ru-RU" sz="1600" dirty="0"/>
              <a:t>крае, (динамика </a:t>
            </a:r>
            <a:r>
              <a:rPr lang="ru-RU" sz="1600" dirty="0" smtClean="0"/>
              <a:t>2019-2022 </a:t>
            </a:r>
            <a:r>
              <a:rPr lang="ru-RU" sz="1600" dirty="0"/>
              <a:t>гг.), </a:t>
            </a:r>
            <a:r>
              <a:rPr lang="ru-RU" sz="1600" dirty="0" err="1"/>
              <a:t>абс</a:t>
            </a:r>
            <a:r>
              <a:rPr lang="ru-RU" sz="1600" dirty="0"/>
              <a:t>. числа и %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755650" y="333375"/>
            <a:ext cx="792003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В соответствии с Техническим заданием на проведение мониторинга нами были рассчитаны показатели «деловой» коррупции в Алтайском крае. </a:t>
            </a: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756444" y="6326755"/>
            <a:ext cx="792003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ru-RU" sz="800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* В исследовании 2019 года расчет данных показателей производился от общего количества малых предприятий в Алтайском крае на 2018 год. В исследовании </a:t>
            </a:r>
            <a:r>
              <a:rPr lang="ru-RU" sz="800" dirty="0" smtClean="0">
                <a:latin typeface="Calibri" pitchFamily="34" charset="0"/>
                <a:ea typeface="Times New Roman" pitchFamily="18" charset="0"/>
                <a:cs typeface="Calibri" pitchFamily="34" charset="0"/>
              </a:rPr>
              <a:t>2020 </a:t>
            </a:r>
            <a:r>
              <a:rPr lang="ru-RU" sz="800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года расчет велся от общего числа организаций, ведущих деятельность на территории Алтайского края за исключением организаций, указанных п.14 Методики.</a:t>
            </a:r>
            <a:endParaRPr lang="ru-RU" sz="800" dirty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1234646"/>
              </p:ext>
            </p:extLst>
          </p:nvPr>
        </p:nvGraphicFramePr>
        <p:xfrm>
          <a:off x="755653" y="1658659"/>
          <a:ext cx="7920035" cy="46500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02714">
                  <a:extLst>
                    <a:ext uri="{9D8B030D-6E8A-4147-A177-3AD203B41FA5}">
                      <a16:colId xmlns:a16="http://schemas.microsoft.com/office/drawing/2014/main" val="794615542"/>
                    </a:ext>
                  </a:extLst>
                </a:gridCol>
                <a:gridCol w="3241905">
                  <a:extLst>
                    <a:ext uri="{9D8B030D-6E8A-4147-A177-3AD203B41FA5}">
                      <a16:colId xmlns:a16="http://schemas.microsoft.com/office/drawing/2014/main" val="1692191778"/>
                    </a:ext>
                  </a:extLst>
                </a:gridCol>
                <a:gridCol w="1068854">
                  <a:extLst>
                    <a:ext uri="{9D8B030D-6E8A-4147-A177-3AD203B41FA5}">
                      <a16:colId xmlns:a16="http://schemas.microsoft.com/office/drawing/2014/main" val="173144811"/>
                    </a:ext>
                  </a:extLst>
                </a:gridCol>
                <a:gridCol w="1068854">
                  <a:extLst>
                    <a:ext uri="{9D8B030D-6E8A-4147-A177-3AD203B41FA5}">
                      <a16:colId xmlns:a16="http://schemas.microsoft.com/office/drawing/2014/main" val="12273194"/>
                    </a:ext>
                  </a:extLst>
                </a:gridCol>
                <a:gridCol w="1068854">
                  <a:extLst>
                    <a:ext uri="{9D8B030D-6E8A-4147-A177-3AD203B41FA5}">
                      <a16:colId xmlns:a16="http://schemas.microsoft.com/office/drawing/2014/main" val="2183988170"/>
                    </a:ext>
                  </a:extLst>
                </a:gridCol>
                <a:gridCol w="1068854">
                  <a:extLst>
                    <a:ext uri="{9D8B030D-6E8A-4147-A177-3AD203B41FA5}">
                      <a16:colId xmlns:a16="http://schemas.microsoft.com/office/drawing/2014/main" val="377849950"/>
                    </a:ext>
                  </a:extLst>
                </a:gridCol>
              </a:tblGrid>
              <a:tr h="240888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№ п/п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bg1"/>
                          </a:solidFill>
                          <a:effectLst/>
                        </a:rPr>
                        <a:t>Наименование показателя (индикатора)</a:t>
                      </a:r>
                      <a:endParaRPr lang="ru-RU" sz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Значение показателя (индикатора)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82400298"/>
                  </a:ext>
                </a:extLst>
              </a:tr>
              <a:tr h="18371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bg1"/>
                          </a:solidFill>
                          <a:effectLst/>
                        </a:rPr>
                        <a:t>2019 год</a:t>
                      </a:r>
                      <a:endParaRPr lang="ru-RU" sz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bg1"/>
                          </a:solidFill>
                          <a:effectLst/>
                        </a:rPr>
                        <a:t>2020 год</a:t>
                      </a:r>
                      <a:endParaRPr lang="ru-RU" sz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bg1"/>
                          </a:solidFill>
                          <a:effectLst/>
                        </a:rPr>
                        <a:t>2021 год</a:t>
                      </a:r>
                      <a:endParaRPr lang="ru-RU" sz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2022 год</a:t>
                      </a:r>
                      <a:endParaRPr lang="ru-RU" sz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4212226"/>
                  </a:ext>
                </a:extLst>
              </a:tr>
              <a:tr h="18371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Риск «деловой» коррупции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8,7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16,2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14,70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18,2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0437687"/>
                  </a:ext>
                </a:extLst>
              </a:tr>
              <a:tr h="33681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Средний размер взятки в сфере «деловой» коррупции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51681,7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59623,00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62125,00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59988,33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7128313"/>
                  </a:ext>
                </a:extLst>
              </a:tr>
              <a:tr h="33681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Средняя доля коррупционных издержек в доходе от предпринимательской деятельности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6,74%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16,80%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15,34%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8,90%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1984580"/>
                  </a:ext>
                </a:extLst>
              </a:tr>
              <a:tr h="33681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4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Коррупционный опыт в сфере «деловой» коррупции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14,0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26,30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26,67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30,33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7963435"/>
                  </a:ext>
                </a:extLst>
              </a:tr>
              <a:tr h="33681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Среднее количество коррупционных сделок на одного участника коррупционной ситуации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10,3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11,09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9,79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10,71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6330032"/>
                  </a:ext>
                </a:extLst>
              </a:tr>
              <a:tr h="33681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6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Количество коррупционных сделок в сфере «деловой» коррупции в Алтайском крае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344836,4 *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475201,95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434159,15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473454,20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7039902"/>
                  </a:ext>
                </a:extLst>
              </a:tr>
              <a:tr h="33681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7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Годовой объем «деловой» коррупции в Алтайском крае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2714900000 </a:t>
                      </a:r>
                      <a:r>
                        <a:rPr lang="ru-RU" sz="1100" dirty="0">
                          <a:effectLst/>
                        </a:rPr>
                        <a:t>*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28332965864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26972137193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28401726951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1156904"/>
                  </a:ext>
                </a:extLst>
              </a:tr>
              <a:tr h="33681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8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Коррупционный опыт в сфере осуществления государственных (муниципальных) закупок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0,0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5,33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5,00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3,00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2369500"/>
                  </a:ext>
                </a:extLst>
              </a:tr>
              <a:tr h="50521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9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Доля коррупционных издержек при осуществлении государственных (муниципальных) закупок 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0,0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8,40%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12,93%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8,93%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0737454"/>
                  </a:ext>
                </a:extLst>
              </a:tr>
              <a:tr h="33681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10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Мнение представителей бизнеса об интенсивности «деловой» коррупции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72,6%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75,6%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75,0%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75,3%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2419252"/>
                  </a:ext>
                </a:extLst>
              </a:tr>
              <a:tr h="50521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11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Негативное мнение бизнеса об эффективности антикоррупционных мер в сфере «деловой» коррупции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43,0%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39,4%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42,3%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46,7%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914758"/>
                  </a:ext>
                </a:extLst>
              </a:tr>
              <a:tr h="33681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12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Индекс противодействия «деловой» коррупции в Алтайском крае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0,1595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0,2057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0,2443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0,2327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67945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8095449"/>
      </p:ext>
    </p:extLst>
  </p:cSld>
  <p:clrMapOvr>
    <a:masterClrMapping/>
  </p:clrMapOvr>
  <p:transition>
    <p:newsflash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760640" y="333375"/>
            <a:ext cx="7929618" cy="857256"/>
          </a:xfrm>
          <a:solidFill>
            <a:schemeClr val="accent1"/>
          </a:solidFill>
        </p:spPr>
        <p:txBody>
          <a:bodyPr>
            <a:normAutofit/>
          </a:bodyPr>
          <a:lstStyle/>
          <a:p>
            <a:r>
              <a:rPr lang="ru-RU" sz="2200" dirty="0" smtClean="0">
                <a:solidFill>
                  <a:schemeClr val="bg1"/>
                </a:solidFill>
              </a:rPr>
              <a:t>ОСНОВНЫЕ ВЫВОДЫ ПО РЕЗУЛЬТАТАМ ПРОВЕДЕННОГО МОНИТОРИНГА УРОВНЯ КОРРУПЦИИ</a:t>
            </a:r>
            <a:endParaRPr lang="ru-RU" sz="2200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60640" y="1190631"/>
            <a:ext cx="7915048" cy="511809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800" dirty="0"/>
              <a:t>ПО РЕЗУЛЬТАТАМ ОПРОСА НАСЕЛЕНИЯ </a:t>
            </a:r>
            <a:r>
              <a:rPr lang="ru-RU" sz="1800" dirty="0" smtClean="0"/>
              <a:t>АЛТАЙСКОГО КРАЯ</a:t>
            </a:r>
          </a:p>
          <a:p>
            <a:pPr marL="0" indent="0" algn="just">
              <a:buNone/>
            </a:pPr>
            <a:endParaRPr lang="ru-RU" sz="1800" dirty="0"/>
          </a:p>
          <a:p>
            <a:pPr algn="just"/>
            <a:r>
              <a:rPr lang="ru-RU" sz="1800" dirty="0"/>
              <a:t>Население Алтайского края преимущественно негативно относится к участникам коррупционных сделок (как взяткодателям, так и взяткополучателям), т.е. коррупция является социально осуждаемым образцом поведения. При этом граждане признают, что уровень коррупции в регионе за последнее время значимо не изменился. По мнению населения, динамика уровня коррупции в регионе и населенных пунктах Алтайского края существенно ниже, чем аналогичные показатели динамики коррупции в целом по стране</a:t>
            </a:r>
            <a:r>
              <a:rPr lang="ru-RU" sz="1800" dirty="0" smtClean="0"/>
              <a:t>.</a:t>
            </a:r>
            <a:endParaRPr lang="ru-RU" sz="1800" dirty="0"/>
          </a:p>
          <a:p>
            <a:pPr algn="just"/>
            <a:r>
              <a:rPr lang="ru-RU" sz="1800" dirty="0"/>
              <a:t>Результаты исследования свидетельствуют, что в целом честными (склейка позиций «абсолютно честные» и «довольно честные») жители региона считают армию (56,2%) средние школы, училища и техникумы (55,8%), собесы и службы занятости (51%)</a:t>
            </a:r>
            <a:r>
              <a:rPr lang="ru-RU" sz="1800" dirty="0" smtClean="0"/>
              <a:t>. </a:t>
            </a:r>
            <a:r>
              <a:rPr lang="ru-RU" sz="1800" dirty="0"/>
              <a:t>В большинстве своем нечестными жителям региона видятся жители региона считают коммунальные службы (49,2%), власти края (48,1%), органы ГИБДД (47,1%), правоохранительные органы (полицию, прокуратуру и пр.) (47%) и политические партии (46,8%)</a:t>
            </a:r>
            <a:r>
              <a:rPr lang="ru-RU" sz="1800" dirty="0" smtClean="0"/>
              <a:t>.</a:t>
            </a:r>
          </a:p>
        </p:txBody>
      </p:sp>
    </p:spTree>
  </p:cSld>
  <p:clrMapOvr>
    <a:masterClrMapping/>
  </p:clrMapOvr>
  <p:transition>
    <p:newsflash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85786" y="357166"/>
            <a:ext cx="7889902" cy="5951559"/>
          </a:xfrm>
        </p:spPr>
        <p:txBody>
          <a:bodyPr>
            <a:noAutofit/>
          </a:bodyPr>
          <a:lstStyle/>
          <a:p>
            <a:pPr algn="just"/>
            <a:r>
              <a:rPr lang="ru-RU" sz="1800" dirty="0"/>
              <a:t>Среди государственных и муниципальных услуг наиболее часто респонденты обращались в больницы и поликлиники (получение бесплатной медицинской помощи, прием у врача, лечение и операции) (41,3%). 5,7% жителей Алтайского края обращались за получением социальных выплат.</a:t>
            </a:r>
            <a:r>
              <a:rPr lang="ru-RU" sz="1800" dirty="0" smtClean="0"/>
              <a:t> </a:t>
            </a:r>
            <a:endParaRPr lang="ru-RU" sz="1800" dirty="0"/>
          </a:p>
          <a:p>
            <a:pPr algn="just"/>
            <a:r>
              <a:rPr lang="ru-RU" sz="1800" dirty="0"/>
              <a:t>Наиболее высок риск попадания в коррупционную ситуацию при обращении в вузы (100% случаев). На втором месте по вероятности попадания в коррупционную ситуацию жители региона поставили урегулирование ситуации с автоинспекцией (69,5% случаев). Далее по степени выраженности коррупционных проявлений следуют ситуации, связанные с приобретением и(или) оформлением права на земельный участок для дачи или ведения своего хозяйства (60% случаев из 100%)</a:t>
            </a:r>
            <a:r>
              <a:rPr lang="ru-RU" sz="1800" dirty="0" smtClean="0"/>
              <a:t>.</a:t>
            </a:r>
            <a:endParaRPr lang="ru-RU" sz="1800" dirty="0"/>
          </a:p>
          <a:p>
            <a:pPr algn="just"/>
            <a:r>
              <a:rPr lang="ru-RU" sz="1800" dirty="0"/>
              <a:t>Статистические оценки показывают, что 17,6% жителей Алтайского края так или иначе оказывались в коррупционной ситуации при обращении в государственные (муниципальные) учреждения. При этом, за последний год жители края наиболее часто попадали в коррупционную ситуацию при получении бесплатной медицинской помощи и при обращении в автоинспекцию. Также результаты исследования свидетельствуют, что жители Алтайского края наиболее часто попадали в коррупционные ситуации при получении тех услуг, за которыми они чаще всего обращались и в тех органах, с которыми они чаще всего взаимодействуют.</a:t>
            </a:r>
            <a:endParaRPr lang="ru-RU" sz="1800" dirty="0" smtClean="0"/>
          </a:p>
        </p:txBody>
      </p:sp>
    </p:spTree>
  </p:cSld>
  <p:clrMapOvr>
    <a:masterClrMapping/>
  </p:clrMapOvr>
  <p:transition>
    <p:newsflash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85786" y="357166"/>
            <a:ext cx="7889902" cy="5951559"/>
          </a:xfrm>
        </p:spPr>
        <p:txBody>
          <a:bodyPr>
            <a:noAutofit/>
          </a:bodyPr>
          <a:lstStyle/>
          <a:p>
            <a:pPr algn="just"/>
            <a:r>
              <a:rPr lang="ru-RU" sz="1800" dirty="0"/>
              <a:t>Результаты исследования фиксируют преобладание мнения положительной оценки нацеленности органов власти на борьбу с коррупцией. По мнению участников исследования, власти Алтайского края стараются в меру своих полномочий бороться с различными коррупционными проявлениями, однако, подчас у них нет для этого возможностей.</a:t>
            </a:r>
          </a:p>
        </p:txBody>
      </p:sp>
    </p:spTree>
  </p:cSld>
  <p:clrMapOvr>
    <a:masterClrMapping/>
  </p:clrMapOvr>
  <p:transition>
    <p:newsflash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85786" y="357166"/>
            <a:ext cx="7889902" cy="5951559"/>
          </a:xfrm>
        </p:spPr>
        <p:txBody>
          <a:bodyPr>
            <a:noAutofit/>
          </a:bodyPr>
          <a:lstStyle/>
          <a:p>
            <a:pPr algn="just"/>
            <a:r>
              <a:rPr lang="ru-RU" sz="1800" b="1" dirty="0" smtClean="0"/>
              <a:t>Объектом </a:t>
            </a:r>
            <a:r>
              <a:rPr lang="ru-RU" sz="1800" b="1" dirty="0"/>
              <a:t>проводимого мониторинга </a:t>
            </a:r>
            <a:r>
              <a:rPr lang="ru-RU" sz="1800" dirty="0"/>
              <a:t>были выбраны мнение и оценки 1) населения </a:t>
            </a:r>
            <a:r>
              <a:rPr lang="ru-RU" sz="1800" dirty="0" smtClean="0"/>
              <a:t>Алтайского </a:t>
            </a:r>
            <a:r>
              <a:rPr lang="ru-RU" sz="1800" dirty="0"/>
              <a:t>края старше 18 лет, проживающего на территории края более 2 лет, а также 2) представителей бизнес-сообщества региона об уровне, структуре и специфике коррупции в </a:t>
            </a:r>
            <a:r>
              <a:rPr lang="ru-RU" sz="1800" dirty="0" smtClean="0"/>
              <a:t>Алтайском </a:t>
            </a:r>
            <a:r>
              <a:rPr lang="ru-RU" sz="1800" dirty="0"/>
              <a:t>крае, а также эффективности антикоррупционных мер, принимаемых руководством региона</a:t>
            </a:r>
            <a:r>
              <a:rPr lang="ru-RU" sz="1800" dirty="0" smtClean="0"/>
              <a:t>.</a:t>
            </a:r>
          </a:p>
          <a:p>
            <a:pPr marL="0" indent="0" algn="just">
              <a:buNone/>
            </a:pPr>
            <a:endParaRPr lang="ru-RU" sz="1800" dirty="0" smtClean="0"/>
          </a:p>
          <a:p>
            <a:pPr algn="just"/>
            <a:r>
              <a:rPr lang="ru-RU" sz="1800" b="1" dirty="0" smtClean="0"/>
              <a:t>География исследования </a:t>
            </a:r>
            <a:r>
              <a:rPr lang="ru-RU" sz="1800" dirty="0" smtClean="0"/>
              <a:t>– исследование, </a:t>
            </a:r>
            <a:r>
              <a:rPr lang="ru-RU" sz="1800" dirty="0"/>
              <a:t>посвященное оценке восприятия населением </a:t>
            </a:r>
            <a:r>
              <a:rPr lang="ru-RU" sz="1800" dirty="0" smtClean="0"/>
              <a:t>уровня </a:t>
            </a:r>
            <a:r>
              <a:rPr lang="ru-RU" sz="1800" dirty="0"/>
              <a:t>распространенности коррупции в Алтайском крае, а также эффективности антикоррупционной работы, проводимой государственными органами Алтайского </a:t>
            </a:r>
            <a:r>
              <a:rPr lang="ru-RU" sz="1800" dirty="0" smtClean="0"/>
              <a:t>края проводилось в столице края г. Барнауле, 3 городах краевого значения и 14 муниципальных образованиях.</a:t>
            </a:r>
          </a:p>
        </p:txBody>
      </p:sp>
    </p:spTree>
  </p:cSld>
  <p:clrMapOvr>
    <a:masterClrMapping/>
  </p:clrMapOvr>
  <p:transition>
    <p:newsflash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55650" y="357166"/>
            <a:ext cx="7920038" cy="5951559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800" dirty="0"/>
              <a:t>ПО РЕЗУЛЬТАТАМ ОПРОСА ПРЕДСТАВИТЕЛЕЙ БИЗНЕС-СООБЩЕСТВА РЕГИОНА</a:t>
            </a:r>
          </a:p>
          <a:p>
            <a:pPr algn="just"/>
            <a:endParaRPr lang="ru-RU" sz="1800" dirty="0"/>
          </a:p>
          <a:p>
            <a:pPr algn="just"/>
            <a:r>
              <a:rPr lang="ru-RU" sz="1800" dirty="0"/>
              <a:t>По мнению практически половины предпринимателей коррупция скорее мешает ведению их бизнеса. Обратной точки зрения придерживается лишь 7,7% бизнесменов. При этом основными причинами коррупции по мнению краевого бизнес-сообщества являются алчность должностных лиц (32,3%), а также особенностях культуры и менталитета русского народа и противоречивое законодательство (31,0% и 20,0% соответственно</a:t>
            </a:r>
            <a:r>
              <a:rPr lang="ru-RU" sz="1800" dirty="0" smtClean="0"/>
              <a:t>).</a:t>
            </a:r>
            <a:endParaRPr lang="ru-RU" sz="1800" dirty="0"/>
          </a:p>
          <a:p>
            <a:pPr algn="just"/>
            <a:r>
              <a:rPr lang="ru-RU" sz="1800" dirty="0"/>
              <a:t>Чаще всего к взяткам прибегают для получения того или иного документа (27,3%) или обхода невыполнимых или обременительных для организации правил и требований законодательства (19,0% и 18,3% соответственно). Как правило, предприниматели склоняются к даче взятки по принуждению со стороны должностных лиц (об этом сообщило 32,3% опрошенных). При этом с момента проведения последнего исследования данный показателя значительно не изменился. 42,0% предпринимателей прибегли к взятке в силу того, что «так надежнее с точки зрения интересов организации», 25,7% на основе опыта коллег из других организаций.</a:t>
            </a:r>
          </a:p>
        </p:txBody>
      </p:sp>
    </p:spTree>
    <p:extLst>
      <p:ext uri="{BB962C8B-B14F-4D97-AF65-F5344CB8AC3E}">
        <p14:creationId xmlns:p14="http://schemas.microsoft.com/office/powerpoint/2010/main" val="2965977967"/>
      </p:ext>
    </p:extLst>
  </p:cSld>
  <p:clrMapOvr>
    <a:masterClrMapping/>
  </p:clrMapOvr>
  <p:transition>
    <p:newsflash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55650" y="357166"/>
            <a:ext cx="7920038" cy="5951559"/>
          </a:xfrm>
        </p:spPr>
        <p:txBody>
          <a:bodyPr>
            <a:noAutofit/>
          </a:bodyPr>
          <a:lstStyle/>
          <a:p>
            <a:pPr algn="just"/>
            <a:r>
              <a:rPr lang="ru-RU" sz="1800" dirty="0"/>
              <a:t>При подаче жалобы на противоправные действия со стороны должностных лиц, 34,9% участников исследования указали на ухудшение ситуации после подачи жалобы. В 25,5% случаев результата от обращения не было. На разрешение ситуации в позитивном ключе указало 25,6% предпринимателей</a:t>
            </a:r>
            <a:r>
              <a:rPr lang="ru-RU" sz="1800" dirty="0" smtClean="0"/>
              <a:t>. </a:t>
            </a:r>
          </a:p>
          <a:p>
            <a:pPr algn="just"/>
            <a:r>
              <a:rPr lang="ru-RU" sz="1800" dirty="0"/>
              <a:t>По мнению представителей бизнеса взяточничество наиболее распространено на федеральном уровне. На данном уровне с коррупцией можно столкнуться в 3 раза чаще, чем на региональном или муниципальном. Кроме этого предприниматели отмечают, что именно на федеральном уровне отмечается наибольший рост уровня коррупции за последнее время (31,3%). О том, что уровень коррупции вырос на местном уровне, сообщили 16,7% респондентов. В целом предприниматели полагают, что на локальном уровне наиболее заметно снижение уровня коррупции (34,3%).</a:t>
            </a:r>
            <a:endParaRPr lang="ru-RU" sz="1800" dirty="0" smtClean="0"/>
          </a:p>
        </p:txBody>
      </p:sp>
    </p:spTree>
    <p:extLst>
      <p:ext uri="{BB962C8B-B14F-4D97-AF65-F5344CB8AC3E}">
        <p14:creationId xmlns:p14="http://schemas.microsoft.com/office/powerpoint/2010/main" val="2136806813"/>
      </p:ext>
    </p:extLst>
  </p:cSld>
  <p:clrMapOvr>
    <a:masterClrMapping/>
  </p:clrMapOvr>
  <p:transition>
    <p:newsflash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55650" y="333376"/>
            <a:ext cx="7920038" cy="5975349"/>
          </a:xfrm>
        </p:spPr>
        <p:txBody>
          <a:bodyPr>
            <a:noAutofit/>
          </a:bodyPr>
          <a:lstStyle/>
          <a:p>
            <a:pPr algn="just"/>
            <a:r>
              <a:rPr lang="ru-RU" sz="1800" dirty="0"/>
              <a:t>Оценивая динамику уровня коррупции за последний год в различных органах власти, на рост коррупции предприниматели чаще указывали в судебных органах (26,5%), органах, занимающихся вопросами предоставления в аренду помещений (20,8%), а также в полиции и правоохранительных органах (20,3%), органах, занимающихся вопросами предоставления в аренду помещений (18,4%). Наиболее заметное снижение уровня коррупции отмечается в налоговых органах (18,6%) и </a:t>
            </a:r>
            <a:r>
              <a:rPr lang="ru-RU" sz="1800" dirty="0" err="1"/>
              <a:t>Росреестре</a:t>
            </a:r>
            <a:r>
              <a:rPr lang="ru-RU" sz="1800" dirty="0"/>
              <a:t> (13,8</a:t>
            </a:r>
            <a:r>
              <a:rPr lang="ru-RU" sz="1800" dirty="0" smtClean="0"/>
              <a:t>%).</a:t>
            </a:r>
          </a:p>
          <a:p>
            <a:pPr algn="just"/>
            <a:r>
              <a:rPr lang="ru-RU" sz="1800" dirty="0"/>
              <a:t>По результатам исследования, чаще всего бизнесменам приходится давать взятки должностным лицам для того, чтобы они не допустили попустительства на службе (15,7%). В 11,3% случаев время от времени предприниматели дают взятки, чтобы должностные лица быстрее сделали то, что и так должны делать по долгу службы или вынуждены просить чиновника использовать свой авторитет, «поспособствовать» решению возникающих проблем</a:t>
            </a:r>
            <a:r>
              <a:rPr lang="ru-RU" sz="18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98571834"/>
      </p:ext>
    </p:extLst>
  </p:cSld>
  <p:clrMapOvr>
    <a:masterClrMapping/>
  </p:clrMapOvr>
  <p:transition>
    <p:newsflash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55650" y="357166"/>
            <a:ext cx="7920038" cy="5951559"/>
          </a:xfrm>
        </p:spPr>
        <p:txBody>
          <a:bodyPr>
            <a:noAutofit/>
          </a:bodyPr>
          <a:lstStyle/>
          <a:p>
            <a:pPr algn="just"/>
            <a:r>
              <a:rPr lang="ru-RU" sz="1800" dirty="0"/>
              <a:t>Данные исследования свидетельствуют о повышенном коррупционном потенциале в таких структурах как органы по реализации государственной политики в сфере торговли, питания и услуг (31,8% опрошенных предпринимателей отметили, что с той или иной частотой вынуждены давать за ту или иную услугу неформальное вознаграждение чиновникам из этой сферы), а также полиция и органы внутренних дел (28,8%). Около 1/4 части предпринимателей указали на необходимость неформальных платежей при взаимодействии с органами по архитектуре и строительству. Минимально коррупции подвержены налоговые органы и </a:t>
            </a:r>
            <a:r>
              <a:rPr lang="ru-RU" sz="1800" dirty="0" err="1"/>
              <a:t>Росреестр</a:t>
            </a:r>
            <a:r>
              <a:rPr lang="ru-RU" sz="1800" dirty="0"/>
              <a:t>.</a:t>
            </a:r>
          </a:p>
          <a:p>
            <a:pPr algn="just"/>
            <a:r>
              <a:rPr lang="ru-RU" sz="1800" dirty="0" smtClean="0"/>
              <a:t>По </a:t>
            </a:r>
            <a:r>
              <a:rPr lang="ru-RU" sz="1800" dirty="0"/>
              <a:t>мнению предпринимателей, чаще всего незаконные требования к их организации предъявляют налоговые органы (об этом заявили 16,0% опрошенных), полиция и органы внутренних дел (13,3%), а также прокуратура (12,3%) и органы по охране труда (9,0</a:t>
            </a:r>
            <a:r>
              <a:rPr lang="ru-RU" sz="1800" dirty="0" smtClean="0"/>
              <a:t>%).</a:t>
            </a:r>
            <a:endParaRPr lang="ru-RU" sz="1800" dirty="0"/>
          </a:p>
          <a:p>
            <a:pPr algn="just"/>
            <a:r>
              <a:rPr lang="ru-RU" sz="1800" dirty="0"/>
              <a:t>Результаты проведенного исследования показывают, что в конкурсах на получение государственного или муниципального контракта участвовали 19% предпринимателей. Также опрос предпринимателей показал, что более чем в 75% случаев предприниматели, участвовавшие в торгах и получивших контракт на выполнение государственного или муниципального заказа, не сталкивались с коррупцией</a:t>
            </a:r>
            <a:r>
              <a:rPr lang="ru-RU" sz="1800" dirty="0" smtClean="0"/>
              <a:t>.</a:t>
            </a: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1299484563"/>
      </p:ext>
    </p:extLst>
  </p:cSld>
  <p:clrMapOvr>
    <a:masterClrMapping/>
  </p:clrMapOvr>
  <p:transition>
    <p:newsflash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55650" y="357166"/>
            <a:ext cx="7920038" cy="6143668"/>
          </a:xfrm>
        </p:spPr>
        <p:txBody>
          <a:bodyPr>
            <a:noAutofit/>
          </a:bodyPr>
          <a:lstStyle/>
          <a:p>
            <a:pPr algn="just"/>
            <a:r>
              <a:rPr lang="ru-RU" sz="1800" dirty="0"/>
              <a:t>39,4% опрошенных предпринимателей отмечают нацеленность властей на борьбу с коррупцией, однако, в некоторых случаях власти просто не могут с ней справиться. Противоположную точку зрения разделяет 31,3% опрошенных представителей бизнеса. По их мнению, власти региона не только не могут бороться с коррупцией, но и не хотят делать этого. </a:t>
            </a:r>
          </a:p>
          <a:p>
            <a:pPr algn="just"/>
            <a:r>
              <a:rPr lang="ru-RU" sz="1800" dirty="0"/>
              <a:t>Что касается осведомленности бизнес-сообщества региона о деятельности властей по противодействию коррупции, то о такой работе осведомлено 78% предпринимателей. Отметим, что эффективной такую деятельность видят 25,7% бизнесменов. 44,7% предпринимателей полагают, что такая деятельность является неэффективной, а 16,3% опрошенных видят ее </a:t>
            </a:r>
            <a:r>
              <a:rPr lang="ru-RU" sz="1800" dirty="0" err="1"/>
              <a:t>контрэффективной</a:t>
            </a:r>
            <a:r>
              <a:rPr lang="ru-RU" sz="1800" dirty="0"/>
              <a:t>. </a:t>
            </a:r>
          </a:p>
          <a:p>
            <a:pPr algn="just"/>
            <a:r>
              <a:rPr lang="ru-RU" sz="1800" dirty="0" smtClean="0"/>
              <a:t>В </a:t>
            </a:r>
            <a:r>
              <a:rPr lang="ru-RU" sz="1800" dirty="0"/>
              <a:t>наибольшей степени эффективными мерами по противодействию коррупции предприниматели считают: упрощение процедуры предоставления услуг органами власти (73,0%), ужесточение наказания за коррупцию (63,7%), повышение прозрачности административных процедур (63,0%). В наименьшей степени эффективны, по их мнению, такие меры как: регламентирование подарков должностным лицам (45,7%), создание специального органа власти по борьбе с коррупцией (42,0%), повышение зарплат чиновникам (37,0%)</a:t>
            </a:r>
            <a:r>
              <a:rPr lang="ru-RU" sz="1800" dirty="0" smtClean="0"/>
              <a:t>.</a:t>
            </a: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2964376437"/>
      </p:ext>
    </p:extLst>
  </p:cSld>
  <p:clrMapOvr>
    <a:masterClrMapping/>
  </p:clrMapOvr>
  <p:transition>
    <p:newsflash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714620"/>
            <a:ext cx="9144000" cy="1285884"/>
          </a:xfrm>
        </p:spPr>
        <p:txBody>
          <a:bodyPr>
            <a:noAutofit/>
          </a:bodyPr>
          <a:lstStyle/>
          <a:p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ru-RU" sz="3000" b="1" dirty="0" smtClean="0"/>
              <a:t>Благодарим за внимание !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3000" dirty="0"/>
          </a:p>
        </p:txBody>
      </p:sp>
    </p:spTree>
  </p:cSld>
  <p:clrMapOvr>
    <a:masterClrMapping/>
  </p:clrMapOvr>
  <p:transition>
    <p:newsflash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>
          <a:xfrm>
            <a:off x="777901" y="1197301"/>
            <a:ext cx="7929618" cy="1439611"/>
          </a:xfrm>
        </p:spPr>
        <p:txBody>
          <a:bodyPr>
            <a:noAutofit/>
          </a:bodyPr>
          <a:lstStyle/>
          <a:p>
            <a:pPr algn="just"/>
            <a:r>
              <a:rPr lang="ru-RU" sz="1800" dirty="0"/>
              <a:t>По итогам исследования чуть более 1/3 участников исследования полагают, что в целом в России уровень коррупции за последний год увеличился. Еще около 34% жителей региона считают, что уровень коррупции в нашей стране остался на прежнем уровне. На снижение случаев коррупции указывает примерно 12% респондентов</a:t>
            </a:r>
            <a:r>
              <a:rPr lang="ru-RU" sz="1800" dirty="0" smtClean="0"/>
              <a:t> (12,5% </a:t>
            </a:r>
            <a:r>
              <a:rPr lang="ru-RU" sz="1800" dirty="0"/>
              <a:t>в </a:t>
            </a:r>
            <a:r>
              <a:rPr lang="ru-RU" sz="1800" dirty="0" smtClean="0"/>
              <a:t>2021 г.).</a:t>
            </a:r>
            <a:endParaRPr lang="ru-RU" sz="1800" dirty="0"/>
          </a:p>
        </p:txBody>
      </p:sp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764170" y="5857388"/>
            <a:ext cx="791151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600" b="1" dirty="0" smtClean="0"/>
              <a:t>Рис. 1. </a:t>
            </a:r>
            <a:r>
              <a:rPr lang="ru-RU" sz="1600" dirty="0" smtClean="0"/>
              <a:t>Мнение населения о динамике уровня коррупции за последний год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/>
              <a:t>в целом по стране, (динамика 2019-2022 гг.), </a:t>
            </a:r>
            <a:r>
              <a:rPr lang="ru-RU" sz="1600" i="1" dirty="0" smtClean="0"/>
              <a:t>%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" name="Заголовок 3"/>
          <p:cNvSpPr>
            <a:spLocks noGrp="1"/>
          </p:cNvSpPr>
          <p:nvPr>
            <p:ph type="title"/>
          </p:nvPr>
        </p:nvSpPr>
        <p:spPr>
          <a:xfrm>
            <a:off x="764170" y="333375"/>
            <a:ext cx="7929619" cy="857256"/>
          </a:xfrm>
        </p:spPr>
        <p:txBody>
          <a:bodyPr anchor="ctr">
            <a:noAutofit/>
          </a:bodyPr>
          <a:lstStyle/>
          <a:p>
            <a:pPr algn="ctr"/>
            <a:r>
              <a:rPr lang="ru-RU" sz="2200" dirty="0" smtClean="0"/>
              <a:t>БЫТОВАЯ КОРРУПЦИЯ В АЛТАЙСКОМ КРАЕ: АНАЛИЗ СТРУКТУРЫ, ПРИЧИН И МАСШАБОВ РАСПРОСТРАНЕНИЯ</a:t>
            </a:r>
            <a:endParaRPr lang="ru-RU" sz="2200" dirty="0"/>
          </a:p>
        </p:txBody>
      </p:sp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:p14="http://schemas.microsoft.com/office/powerpoint/2010/main" val="2577055898"/>
              </p:ext>
            </p:extLst>
          </p:nvPr>
        </p:nvGraphicFramePr>
        <p:xfrm>
          <a:off x="1458813" y="2708920"/>
          <a:ext cx="6515299" cy="31484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>
    <p:newsflash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>
          <a:xfrm>
            <a:off x="785786" y="357166"/>
            <a:ext cx="7889902" cy="5429288"/>
          </a:xfrm>
        </p:spPr>
        <p:txBody>
          <a:bodyPr>
            <a:noAutofit/>
          </a:bodyPr>
          <a:lstStyle/>
          <a:p>
            <a:pPr algn="just"/>
            <a:r>
              <a:rPr lang="ru-RU" sz="1800" dirty="0"/>
              <a:t>Что касается мнения жителей региона о динамике уровня коррупции в крае, то, можно сказать, что участники опроса оценивают ее в более позитивном ключе. Об увеличении числа коррупционных ситуаций в регионе сообщает в более чем в 2 раза меньше респондентов (16,5%), чем в целом по стране. При этом 42% участников исследования указывают на неизменность уровня коррупции в Алтайском крае. На снижение динамики уровня коррупции в регионе указало 12,2% </a:t>
            </a:r>
            <a:r>
              <a:rPr lang="ru-RU" sz="1800" dirty="0" smtClean="0"/>
              <a:t>респондентов. </a:t>
            </a:r>
          </a:p>
          <a:p>
            <a:pPr algn="just"/>
            <a:endParaRPr lang="ru-RU" sz="1800" dirty="0"/>
          </a:p>
          <a:p>
            <a:pPr algn="just"/>
            <a:r>
              <a:rPr lang="ru-RU" sz="1800" dirty="0" smtClean="0"/>
              <a:t>При рассмотрении ситуации </a:t>
            </a:r>
            <a:r>
              <a:rPr lang="ru-RU" sz="1800" dirty="0"/>
              <a:t>с динамикой уровня коррупции на более локальном уровне (т.е. уровне населенного пункта проживания участников исследования), то можно наблюдать аналогичное распределение ответов респондентов, что и при оценке динамики коррупции в целом по Алтайскому краю. При этом, в 2022 году на неизменность уровня коррупции за прошедший год указывает также, как и 2021 и 2020 гг., 48% участников опроса</a:t>
            </a:r>
            <a:r>
              <a:rPr lang="ru-RU" sz="1800" dirty="0" smtClean="0"/>
              <a:t>.</a:t>
            </a: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2093642939"/>
      </p:ext>
    </p:extLst>
  </p:cSld>
  <p:clrMapOvr>
    <a:masterClrMapping/>
  </p:clrMapOvr>
  <p:transition>
    <p:newsflash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769812" y="2923904"/>
            <a:ext cx="792003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600" b="1" dirty="0" smtClean="0"/>
              <a:t>Рис. 2. </a:t>
            </a:r>
            <a:r>
              <a:rPr lang="ru-RU" sz="1600" dirty="0" smtClean="0"/>
              <a:t>Мнение населения о динамике уровня коррупции за последний год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/>
              <a:t>в целом по краю</a:t>
            </a:r>
            <a:r>
              <a:rPr lang="ru-RU" sz="1600" dirty="0"/>
              <a:t>, (динамика </a:t>
            </a:r>
            <a:r>
              <a:rPr lang="ru-RU" sz="1600" dirty="0" smtClean="0"/>
              <a:t>2019-2022 </a:t>
            </a:r>
            <a:r>
              <a:rPr lang="ru-RU" sz="1600" dirty="0"/>
              <a:t>гг.), </a:t>
            </a:r>
            <a:r>
              <a:rPr lang="ru-RU" sz="1600" i="1" dirty="0" smtClean="0"/>
              <a:t>%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751654" y="5882465"/>
            <a:ext cx="792961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600" b="1" dirty="0" smtClean="0"/>
              <a:t>Рис. 3. </a:t>
            </a:r>
            <a:r>
              <a:rPr lang="ru-RU" sz="1600" dirty="0" smtClean="0"/>
              <a:t>Мнение населения о динамике уровня коррупции за последний год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600" dirty="0"/>
              <a:t>в</a:t>
            </a:r>
            <a:r>
              <a:rPr lang="ru-RU" sz="1600" dirty="0" smtClean="0"/>
              <a:t> населенном пункте</a:t>
            </a:r>
            <a:r>
              <a:rPr lang="ru-RU" sz="1600" dirty="0"/>
              <a:t>, (динамика </a:t>
            </a:r>
            <a:r>
              <a:rPr lang="ru-RU" sz="1600" dirty="0" smtClean="0"/>
              <a:t>2019-2022 </a:t>
            </a:r>
            <a:r>
              <a:rPr lang="ru-RU" sz="1600" dirty="0"/>
              <a:t>гг.), </a:t>
            </a:r>
            <a:r>
              <a:rPr lang="ru-RU" sz="1600" i="1" dirty="0" smtClean="0"/>
              <a:t>%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453226197"/>
              </p:ext>
            </p:extLst>
          </p:nvPr>
        </p:nvGraphicFramePr>
        <p:xfrm>
          <a:off x="1905039" y="333375"/>
          <a:ext cx="5622848" cy="25722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Диаграмма 9"/>
          <p:cNvGraphicFramePr/>
          <p:nvPr>
            <p:extLst>
              <p:ext uri="{D42A27DB-BD31-4B8C-83A1-F6EECF244321}">
                <p14:modId xmlns:p14="http://schemas.microsoft.com/office/powerpoint/2010/main" val="1702772757"/>
              </p:ext>
            </p:extLst>
          </p:nvPr>
        </p:nvGraphicFramePr>
        <p:xfrm>
          <a:off x="1922195" y="3514416"/>
          <a:ext cx="5605692" cy="23593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786800675"/>
      </p:ext>
    </p:extLst>
  </p:cSld>
  <p:clrMapOvr>
    <a:masterClrMapping/>
  </p:clrMapOvr>
  <p:transition>
    <p:newsflash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>
          <a:xfrm>
            <a:off x="785786" y="357166"/>
            <a:ext cx="7889902" cy="5429288"/>
          </a:xfrm>
        </p:spPr>
        <p:txBody>
          <a:bodyPr>
            <a:noAutofit/>
          </a:bodyPr>
          <a:lstStyle/>
          <a:p>
            <a:pPr algn="just"/>
            <a:r>
              <a:rPr lang="ru-RU" sz="1800" dirty="0"/>
              <a:t>Результаты исследования свидетельствуют, что в целом честными (склейка позиций «абсолютно честные» и «довольно честные») жители региона считают армию (56,2%) средние школы, училища и техникумы (55,8%), собесы и службы занятости (51%)</a:t>
            </a:r>
            <a:r>
              <a:rPr lang="ru-RU" sz="1800" dirty="0" smtClean="0"/>
              <a:t>. </a:t>
            </a:r>
          </a:p>
          <a:p>
            <a:pPr algn="just"/>
            <a:endParaRPr lang="ru-RU" sz="1800" dirty="0"/>
          </a:p>
          <a:p>
            <a:pPr algn="just"/>
            <a:r>
              <a:rPr lang="ru-RU" sz="1800" dirty="0" smtClean="0"/>
              <a:t>Нечестными </a:t>
            </a:r>
            <a:r>
              <a:rPr lang="ru-RU" sz="1800" dirty="0"/>
              <a:t>(склейка позиций «абсолютно нечестные» и «довольно нечестные») жители региона считают коммунальные службы (49,2%), власти края (48,1%), органы ГИБДД (47,1%), правоохранительные органы (полицию, прокуратуру и пр.) (47%) и политические партии (46,8%). Следует отметить, что относительно власти города, района, поселка, села мнения участников опроса разделились примерно поровну – одни считают их честными, другие, наоборот, не доверяют им</a:t>
            </a:r>
            <a:r>
              <a:rPr lang="ru-RU" sz="1800" dirty="0" smtClean="0"/>
              <a:t>. </a:t>
            </a: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3020197726"/>
      </p:ext>
    </p:extLst>
  </p:cSld>
  <p:clrMapOvr>
    <a:masterClrMapping/>
  </p:clrMapOvr>
  <p:transition>
    <p:newsflash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755650" y="5733256"/>
            <a:ext cx="792003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1600" b="1" dirty="0" smtClean="0"/>
              <a:t>Рис. 4. </a:t>
            </a:r>
            <a:r>
              <a:rPr lang="ru-RU" sz="1600" dirty="0"/>
              <a:t>Оценка населением </a:t>
            </a:r>
            <a:r>
              <a:rPr lang="ru-RU" sz="1600" dirty="0" smtClean="0"/>
              <a:t>Алтайского </a:t>
            </a:r>
            <a:r>
              <a:rPr lang="ru-RU" sz="1600" dirty="0"/>
              <a:t>края честности и свободности от коррупции органов власти, </a:t>
            </a:r>
            <a:r>
              <a:rPr lang="ru-RU" sz="1600" i="1" dirty="0" smtClean="0"/>
              <a:t>%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767816833"/>
              </p:ext>
            </p:extLst>
          </p:nvPr>
        </p:nvGraphicFramePr>
        <p:xfrm>
          <a:off x="755650" y="333375"/>
          <a:ext cx="7920038" cy="53998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>
    <p:newsflash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2465</TotalTime>
  <Words>5332</Words>
  <Application>Microsoft Office PowerPoint</Application>
  <PresentationFormat>Экран (4:3)</PresentationFormat>
  <Paragraphs>691</Paragraphs>
  <Slides>45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45</vt:i4>
      </vt:variant>
    </vt:vector>
  </HeadingPairs>
  <TitlesOfParts>
    <vt:vector size="49" baseType="lpstr">
      <vt:lpstr>Arial</vt:lpstr>
      <vt:lpstr>Calibri</vt:lpstr>
      <vt:lpstr>Times New Roman</vt:lpstr>
      <vt:lpstr>Тема Office</vt:lpstr>
      <vt:lpstr> Доклад о результатах проведения социологического исследования  по оценке восприятия населением и предпринимательским сообществом уровня распространенности коррупции в Алтайском крае, а также эффективности антикоррупционной работы, проводимой государственными органами Алтайского края </vt:lpstr>
      <vt:lpstr>ОБЩАЯ ХАРАКТЕРИСТИКА ИССЛЕДОВАНИЯ</vt:lpstr>
      <vt:lpstr>Презентация PowerPoint</vt:lpstr>
      <vt:lpstr>Презентация PowerPoint</vt:lpstr>
      <vt:lpstr>БЫТОВАЯ КОРРУПЦИЯ В АЛТАЙСКОМ КРАЕ: АНАЛИЗ СТРУКТУРЫ, ПРИЧИН И МАСШАБОВ РАСПРОСТРАНЕНИЯ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ДЕЛОВАЯ КОРРУПЦИЯ В АЛТАЙСКОМ КРАЕ: АНАЛИЗ ВЗАИМОДЕЙСТВИЯ БИЗНЕСА И ВЛАСТИ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ОСНОВНЫЕ ВЫВОДЫ ПО РЕЗУЛЬТАТАМ ПРОВЕДЕННОГО МОНИТОРИНГА УРОВНЯ КОРРУПЦИИ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Благодарим за внимание !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Пользователь Windows</cp:lastModifiedBy>
  <cp:revision>298</cp:revision>
  <dcterms:modified xsi:type="dcterms:W3CDTF">2022-06-21T15:55:47Z</dcterms:modified>
</cp:coreProperties>
</file>