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1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theme/themeOverride1.xml" ContentType="application/vnd.openxmlformats-officedocument.themeOverrid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theme/themeOverride2.xml" ContentType="application/vnd.openxmlformats-officedocument.themeOverr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9" r:id="rId3"/>
    <p:sldId id="266" r:id="rId4"/>
    <p:sldId id="357" r:id="rId5"/>
    <p:sldId id="316" r:id="rId6"/>
    <p:sldId id="409" r:id="rId7"/>
    <p:sldId id="410" r:id="rId8"/>
    <p:sldId id="388" r:id="rId9"/>
    <p:sldId id="272" r:id="rId10"/>
    <p:sldId id="321" r:id="rId11"/>
    <p:sldId id="389" r:id="rId12"/>
    <p:sldId id="358" r:id="rId13"/>
    <p:sldId id="365" r:id="rId14"/>
    <p:sldId id="361" r:id="rId15"/>
    <p:sldId id="364" r:id="rId16"/>
    <p:sldId id="367" r:id="rId17"/>
    <p:sldId id="368" r:id="rId18"/>
    <p:sldId id="369" r:id="rId19"/>
    <p:sldId id="392" r:id="rId20"/>
    <p:sldId id="370" r:id="rId21"/>
    <p:sldId id="373" r:id="rId22"/>
    <p:sldId id="393" r:id="rId23"/>
    <p:sldId id="394" r:id="rId24"/>
    <p:sldId id="371" r:id="rId25"/>
    <p:sldId id="397" r:id="rId26"/>
    <p:sldId id="374" r:id="rId27"/>
    <p:sldId id="395" r:id="rId28"/>
    <p:sldId id="411" r:id="rId29"/>
    <p:sldId id="376" r:id="rId30"/>
    <p:sldId id="396" r:id="rId31"/>
    <p:sldId id="398" r:id="rId32"/>
    <p:sldId id="399" r:id="rId33"/>
    <p:sldId id="400" r:id="rId34"/>
    <p:sldId id="401" r:id="rId35"/>
    <p:sldId id="381" r:id="rId36"/>
    <p:sldId id="402" r:id="rId37"/>
    <p:sldId id="383" r:id="rId38"/>
    <p:sldId id="384" r:id="rId39"/>
    <p:sldId id="385" r:id="rId40"/>
    <p:sldId id="404" r:id="rId41"/>
    <p:sldId id="405" r:id="rId42"/>
    <p:sldId id="406" r:id="rId43"/>
    <p:sldId id="407" r:id="rId44"/>
    <p:sldId id="408" r:id="rId45"/>
    <p:sldId id="315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83D"/>
    <a:srgbClr val="2E507A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8" autoAdjust="0"/>
    <p:restoredTop sz="93811" autoAdjust="0"/>
  </p:normalViewPr>
  <p:slideViewPr>
    <p:cSldViewPr>
      <p:cViewPr varScale="1">
        <p:scale>
          <a:sx n="76" d="100"/>
          <a:sy n="76" d="100"/>
        </p:scale>
        <p:origin x="90" y="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package" Target="../embeddings/_____Microsoft_Excel16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8.xml"/><Relationship Id="rId1" Type="http://schemas.microsoft.com/office/2011/relationships/chartStyle" Target="style18.xml"/><Relationship Id="rId4" Type="http://schemas.openxmlformats.org/officeDocument/2006/relationships/package" Target="../embeddings/_____Microsoft_Excel17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14236032265255"/>
          <c:y val="0"/>
          <c:w val="0.81427878802756837"/>
          <c:h val="0.8746213804927609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Стало больше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29</c:v>
                </c:pt>
                <c:pt idx="1">
                  <c:v>33.6</c:v>
                </c:pt>
                <c:pt idx="2">
                  <c:v>34.5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10-4C5B-8327-E02E2CA5E3B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Уровень не изменился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25.5</c:v>
                </c:pt>
                <c:pt idx="1">
                  <c:v>37.6</c:v>
                </c:pt>
                <c:pt idx="2">
                  <c:v>35.799999999999997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10-4C5B-8327-E02E2CA5E3B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Стало меньше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9</c:v>
                </c:pt>
                <c:pt idx="1">
                  <c:v>14.1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10-4C5B-8327-E02E2CA5E3B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>
                  <c:v>36.5</c:v>
                </c:pt>
                <c:pt idx="1">
                  <c:v>14.6</c:v>
                </c:pt>
                <c:pt idx="2">
                  <c:v>17.2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610-4C5B-8327-E02E2CA5E3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20890672"/>
        <c:axId val="620889104"/>
      </c:barChart>
      <c:catAx>
        <c:axId val="620890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0889104"/>
        <c:crosses val="autoZero"/>
        <c:auto val="1"/>
        <c:lblAlgn val="ctr"/>
        <c:lblOffset val="100"/>
        <c:noMultiLvlLbl val="0"/>
      </c:catAx>
      <c:valAx>
        <c:axId val="62088910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2089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4203852610296503"/>
          <c:w val="0.98472371390053248"/>
          <c:h val="0.157961473897034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899814452265953"/>
          <c:y val="0"/>
          <c:w val="0.87694625662049452"/>
          <c:h val="0.8261373873873875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Местный (муниципальный)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15B-4F4A-B8A3-A0A32F09398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15B-4F4A-B8A3-A0A32F09398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15B-4F4A-B8A3-A0A32F09398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15B-4F4A-B8A3-A0A32F09398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15B-4F4A-B8A3-A0A32F09398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715B-4F4A-B8A3-A0A32F09398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Лист1!$B$2:$B$4</c:f>
              <c:numCache>
                <c:formatCode>####.0</c:formatCode>
                <c:ptCount val="3"/>
                <c:pt idx="0">
                  <c:v>13.3</c:v>
                </c:pt>
                <c:pt idx="1">
                  <c:v>13.7</c:v>
                </c:pt>
                <c:pt idx="2">
                  <c:v>14.7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15B-4F4A-B8A3-A0A32F09398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Региональный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12.7</c:v>
                </c:pt>
                <c:pt idx="1">
                  <c:v>11.7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715B-4F4A-B8A3-A0A32F09398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Федеральный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 formatCode="General">
                  <c:v>38.299999999999997</c:v>
                </c:pt>
                <c:pt idx="1">
                  <c:v>39.299999999999997</c:v>
                </c:pt>
                <c:pt idx="2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15B-4F4A-B8A3-A0A32F09398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 formatCode="General">
                  <c:v>35.700000000000003</c:v>
                </c:pt>
                <c:pt idx="1">
                  <c:v>35.299999999999997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715B-4F4A-B8A3-A0A32F0939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386483808"/>
        <c:axId val="386479872"/>
      </c:barChart>
      <c:valAx>
        <c:axId val="386479872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386483808"/>
        <c:crosses val="autoZero"/>
        <c:crossBetween val="between"/>
      </c:valAx>
      <c:catAx>
        <c:axId val="3864838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8647987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1040806181378507E-3"/>
          <c:y val="0.80650089038597694"/>
          <c:w val="0.99779183876372435"/>
          <c:h val="0.1608015619300993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016259464059587"/>
          <c:y val="3.7267699305639314E-2"/>
          <c:w val="0.54285641223919501"/>
          <c:h val="0.849011182136150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Возрос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На местном уровне</c:v>
                </c:pt>
                <c:pt idx="1">
                  <c:v>На уровне региона</c:v>
                </c:pt>
                <c:pt idx="2">
                  <c:v>В целом по стране</c:v>
                </c:pt>
                <c:pt idx="3">
                  <c:v>На местном уровне</c:v>
                </c:pt>
                <c:pt idx="4">
                  <c:v>На уровне региона</c:v>
                </c:pt>
                <c:pt idx="5">
                  <c:v>В целом по стране</c:v>
                </c:pt>
                <c:pt idx="6">
                  <c:v>На местном уровне</c:v>
                </c:pt>
                <c:pt idx="7">
                  <c:v>На уровне региона</c:v>
                </c:pt>
                <c:pt idx="8">
                  <c:v>В целом по стране</c:v>
                </c:pt>
              </c:strCache>
            </c:strRef>
          </c:cat>
          <c:val>
            <c:numRef>
              <c:f>Лист1!$B$2:$B$10</c:f>
              <c:numCache>
                <c:formatCode>####.0</c:formatCode>
                <c:ptCount val="9"/>
                <c:pt idx="0">
                  <c:v>22.3</c:v>
                </c:pt>
                <c:pt idx="1">
                  <c:v>24</c:v>
                </c:pt>
                <c:pt idx="2">
                  <c:v>32.700000000000003</c:v>
                </c:pt>
                <c:pt idx="3">
                  <c:v>21.3</c:v>
                </c:pt>
                <c:pt idx="4">
                  <c:v>23.3</c:v>
                </c:pt>
                <c:pt idx="5">
                  <c:v>32</c:v>
                </c:pt>
                <c:pt idx="6">
                  <c:v>12.7</c:v>
                </c:pt>
                <c:pt idx="7">
                  <c:v>11.3</c:v>
                </c:pt>
                <c:pt idx="8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6-4327-ACA7-F94DFFF6435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изменился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На местном уровне</c:v>
                </c:pt>
                <c:pt idx="1">
                  <c:v>На уровне региона</c:v>
                </c:pt>
                <c:pt idx="2">
                  <c:v>В целом по стране</c:v>
                </c:pt>
                <c:pt idx="3">
                  <c:v>На местном уровне</c:v>
                </c:pt>
                <c:pt idx="4">
                  <c:v>На уровне региона</c:v>
                </c:pt>
                <c:pt idx="5">
                  <c:v>В целом по стране</c:v>
                </c:pt>
                <c:pt idx="6">
                  <c:v>На местном уровне</c:v>
                </c:pt>
                <c:pt idx="7">
                  <c:v>На уровне региона</c:v>
                </c:pt>
                <c:pt idx="8">
                  <c:v>В целом по стране</c:v>
                </c:pt>
              </c:strCache>
            </c:strRef>
          </c:cat>
          <c:val>
            <c:numRef>
              <c:f>Лист1!$C$2:$C$10</c:f>
              <c:numCache>
                <c:formatCode>####.0</c:formatCode>
                <c:ptCount val="9"/>
                <c:pt idx="0">
                  <c:v>44.7</c:v>
                </c:pt>
                <c:pt idx="1">
                  <c:v>51</c:v>
                </c:pt>
                <c:pt idx="2">
                  <c:v>46</c:v>
                </c:pt>
                <c:pt idx="3">
                  <c:v>44.7</c:v>
                </c:pt>
                <c:pt idx="4">
                  <c:v>52.3</c:v>
                </c:pt>
                <c:pt idx="5">
                  <c:v>46.7</c:v>
                </c:pt>
                <c:pt idx="6">
                  <c:v>57</c:v>
                </c:pt>
                <c:pt idx="7">
                  <c:v>61.3</c:v>
                </c:pt>
                <c:pt idx="8">
                  <c:v>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F6-4327-ACA7-F94DFFF6435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Уменьшился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На местном уровне</c:v>
                </c:pt>
                <c:pt idx="1">
                  <c:v>На уровне региона</c:v>
                </c:pt>
                <c:pt idx="2">
                  <c:v>В целом по стране</c:v>
                </c:pt>
                <c:pt idx="3">
                  <c:v>На местном уровне</c:v>
                </c:pt>
                <c:pt idx="4">
                  <c:v>На уровне региона</c:v>
                </c:pt>
                <c:pt idx="5">
                  <c:v>В целом по стране</c:v>
                </c:pt>
                <c:pt idx="6">
                  <c:v>На местном уровне</c:v>
                </c:pt>
                <c:pt idx="7">
                  <c:v>На уровне региона</c:v>
                </c:pt>
                <c:pt idx="8">
                  <c:v>В целом по стране</c:v>
                </c:pt>
              </c:strCache>
            </c:strRef>
          </c:cat>
          <c:val>
            <c:numRef>
              <c:f>Лист1!$D$2:$D$10</c:f>
              <c:numCache>
                <c:formatCode>####.0</c:formatCode>
                <c:ptCount val="9"/>
                <c:pt idx="0">
                  <c:v>33</c:v>
                </c:pt>
                <c:pt idx="1">
                  <c:v>25</c:v>
                </c:pt>
                <c:pt idx="2">
                  <c:v>21.3</c:v>
                </c:pt>
                <c:pt idx="3">
                  <c:v>34</c:v>
                </c:pt>
                <c:pt idx="4">
                  <c:v>24.3</c:v>
                </c:pt>
                <c:pt idx="5">
                  <c:v>21.3</c:v>
                </c:pt>
                <c:pt idx="6">
                  <c:v>30.3</c:v>
                </c:pt>
                <c:pt idx="7">
                  <c:v>27.3</c:v>
                </c:pt>
                <c:pt idx="8">
                  <c:v>20.7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F6-4327-ACA7-F94DFFF6435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overlap val="100"/>
        <c:axId val="723878600"/>
        <c:axId val="723882520"/>
      </c:barChart>
      <c:valAx>
        <c:axId val="723882520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723878600"/>
        <c:crosses val="autoZero"/>
        <c:crossBetween val="between"/>
      </c:valAx>
      <c:catAx>
        <c:axId val="72387860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solidFill>
            <a:sysClr val="window" lastClr="FFFFFF"/>
          </a:solidFill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3882520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0935129826495975"/>
          <c:w val="0.99910257793118329"/>
          <c:h val="7.75195988904012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100"/>
      </a:pPr>
      <a:endParaRPr lang="ru-RU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051648052657928"/>
          <c:y val="5.5145841387601565E-3"/>
          <c:w val="0.46357599769262003"/>
          <c:h val="0.9238449502088927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Коррупции стало больше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150669295423886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4D1-4951-8B4F-653BB085B401}"/>
                </c:ext>
              </c:extLst>
            </c:dLbl>
            <c:dLbl>
              <c:idx val="7"/>
              <c:layout>
                <c:manualLayout>
                  <c:x val="4.150669295423886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4D1-4951-8B4F-653BB085B401}"/>
                </c:ext>
              </c:extLst>
            </c:dLbl>
            <c:dLbl>
              <c:idx val="13"/>
              <c:layout>
                <c:manualLayout>
                  <c:x val="8.301338590847697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4D1-4951-8B4F-653BB085B4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Органы противопожарного надзора, МЧС</c:v>
                </c:pt>
                <c:pt idx="1">
                  <c:v>Ростехнадзор</c:v>
                </c:pt>
                <c:pt idx="2">
                  <c:v>Органы по охране труда</c:v>
                </c:pt>
                <c:pt idx="3">
                  <c:v>Росреестр</c:v>
                </c:pt>
                <c:pt idx="4">
                  <c:v>Роспотребнадзор</c:v>
                </c:pt>
                <c:pt idx="5">
                  <c:v>Органы по охране природных ресурсов и окружающей среды</c:v>
                </c:pt>
                <c:pt idx="6">
                  <c:v>Налоговые органы</c:v>
                </c:pt>
                <c:pt idx="7">
                  <c:v>ФАС России</c:v>
                </c:pt>
                <c:pt idx="8">
                  <c:v>Прокуратура</c:v>
                </c:pt>
                <c:pt idx="9">
                  <c:v>Органы по архитектуре и строительству (БТИ и др.)</c:v>
                </c:pt>
                <c:pt idx="10">
                  <c:v>Органы, занимающиеся вопросами предоставления земельных участков</c:v>
                </c:pt>
                <c:pt idx="11">
                  <c:v>Органы, занимающиеся предоставлением в аренду помещений</c:v>
                </c:pt>
                <c:pt idx="12">
                  <c:v>Полиция, органы внутренних дел</c:v>
                </c:pt>
                <c:pt idx="13">
                  <c:v>Органы по реализации государственной (муниципальной) политики в сфере торговли, питания и услуг</c:v>
                </c:pt>
                <c:pt idx="14">
                  <c:v>Судебные органы</c:v>
                </c:pt>
              </c:strCache>
            </c:strRef>
          </c:cat>
          <c:val>
            <c:numRef>
              <c:f>Лист1!$B$2:$B$16</c:f>
              <c:numCache>
                <c:formatCode>0.0</c:formatCode>
                <c:ptCount val="15"/>
                <c:pt idx="0">
                  <c:v>5.5</c:v>
                </c:pt>
                <c:pt idx="1">
                  <c:v>6.3</c:v>
                </c:pt>
                <c:pt idx="2">
                  <c:v>6.5</c:v>
                </c:pt>
                <c:pt idx="3">
                  <c:v>6.7</c:v>
                </c:pt>
                <c:pt idx="4">
                  <c:v>7.4</c:v>
                </c:pt>
                <c:pt idx="5">
                  <c:v>7.5</c:v>
                </c:pt>
                <c:pt idx="6">
                  <c:v>11.5</c:v>
                </c:pt>
                <c:pt idx="7">
                  <c:v>12.7</c:v>
                </c:pt>
                <c:pt idx="8">
                  <c:v>14.7</c:v>
                </c:pt>
                <c:pt idx="9">
                  <c:v>14.8</c:v>
                </c:pt>
                <c:pt idx="10">
                  <c:v>15</c:v>
                </c:pt>
                <c:pt idx="11">
                  <c:v>15.9</c:v>
                </c:pt>
                <c:pt idx="12">
                  <c:v>16</c:v>
                </c:pt>
                <c:pt idx="13">
                  <c:v>16.7</c:v>
                </c:pt>
                <c:pt idx="14">
                  <c:v>23.4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4D1-4951-8B4F-653BB085B40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Ситуация не изменилась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Органы противопожарного надзора, МЧС</c:v>
                </c:pt>
                <c:pt idx="1">
                  <c:v>Ростехнадзор</c:v>
                </c:pt>
                <c:pt idx="2">
                  <c:v>Органы по охране труда</c:v>
                </c:pt>
                <c:pt idx="3">
                  <c:v>Росреестр</c:v>
                </c:pt>
                <c:pt idx="4">
                  <c:v>Роспотребнадзор</c:v>
                </c:pt>
                <c:pt idx="5">
                  <c:v>Органы по охране природных ресурсов и окружающей среды</c:v>
                </c:pt>
                <c:pt idx="6">
                  <c:v>Налоговые органы</c:v>
                </c:pt>
                <c:pt idx="7">
                  <c:v>ФАС России</c:v>
                </c:pt>
                <c:pt idx="8">
                  <c:v>Прокуратура</c:v>
                </c:pt>
                <c:pt idx="9">
                  <c:v>Органы по архитектуре и строительству (БТИ и др.)</c:v>
                </c:pt>
                <c:pt idx="10">
                  <c:v>Органы, занимающиеся вопросами предоставления земельных участков</c:v>
                </c:pt>
                <c:pt idx="11">
                  <c:v>Органы, занимающиеся предоставлением в аренду помещений</c:v>
                </c:pt>
                <c:pt idx="12">
                  <c:v>Полиция, органы внутренних дел</c:v>
                </c:pt>
                <c:pt idx="13">
                  <c:v>Органы по реализации государственной (муниципальной) политики в сфере торговли, питания и услуг</c:v>
                </c:pt>
                <c:pt idx="14">
                  <c:v>Судебные органы</c:v>
                </c:pt>
              </c:strCache>
            </c:strRef>
          </c:cat>
          <c:val>
            <c:numRef>
              <c:f>Лист1!$C$2:$C$16</c:f>
              <c:numCache>
                <c:formatCode>0.0</c:formatCode>
                <c:ptCount val="15"/>
                <c:pt idx="0">
                  <c:v>28.1</c:v>
                </c:pt>
                <c:pt idx="1">
                  <c:v>27.1</c:v>
                </c:pt>
                <c:pt idx="2">
                  <c:v>30.4</c:v>
                </c:pt>
                <c:pt idx="3">
                  <c:v>24.6</c:v>
                </c:pt>
                <c:pt idx="4">
                  <c:v>28</c:v>
                </c:pt>
                <c:pt idx="5">
                  <c:v>29.1</c:v>
                </c:pt>
                <c:pt idx="6">
                  <c:v>21.6</c:v>
                </c:pt>
                <c:pt idx="7">
                  <c:v>19</c:v>
                </c:pt>
                <c:pt idx="8">
                  <c:v>26.5</c:v>
                </c:pt>
                <c:pt idx="9">
                  <c:v>32.200000000000003</c:v>
                </c:pt>
                <c:pt idx="10">
                  <c:v>30.1</c:v>
                </c:pt>
                <c:pt idx="11">
                  <c:v>26.1</c:v>
                </c:pt>
                <c:pt idx="12">
                  <c:v>33.299999999999997</c:v>
                </c:pt>
                <c:pt idx="13">
                  <c:v>29.8</c:v>
                </c:pt>
                <c:pt idx="14">
                  <c:v>20.2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4D1-4951-8B4F-653BB085B40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Коррупции стало меньше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Органы противопожарного надзора, МЧС</c:v>
                </c:pt>
                <c:pt idx="1">
                  <c:v>Ростехнадзор</c:v>
                </c:pt>
                <c:pt idx="2">
                  <c:v>Органы по охране труда</c:v>
                </c:pt>
                <c:pt idx="3">
                  <c:v>Росреестр</c:v>
                </c:pt>
                <c:pt idx="4">
                  <c:v>Роспотребнадзор</c:v>
                </c:pt>
                <c:pt idx="5">
                  <c:v>Органы по охране природных ресурсов и окружающей среды</c:v>
                </c:pt>
                <c:pt idx="6">
                  <c:v>Налоговые органы</c:v>
                </c:pt>
                <c:pt idx="7">
                  <c:v>ФАС России</c:v>
                </c:pt>
                <c:pt idx="8">
                  <c:v>Прокуратура</c:v>
                </c:pt>
                <c:pt idx="9">
                  <c:v>Органы по архитектуре и строительству (БТИ и др.)</c:v>
                </c:pt>
                <c:pt idx="10">
                  <c:v>Органы, занимающиеся вопросами предоставления земельных участков</c:v>
                </c:pt>
                <c:pt idx="11">
                  <c:v>Органы, занимающиеся предоставлением в аренду помещений</c:v>
                </c:pt>
                <c:pt idx="12">
                  <c:v>Полиция, органы внутренних дел</c:v>
                </c:pt>
                <c:pt idx="13">
                  <c:v>Органы по реализации государственной (муниципальной) политики в сфере торговли, питания и услуг</c:v>
                </c:pt>
                <c:pt idx="14">
                  <c:v>Судебные органы</c:v>
                </c:pt>
              </c:strCache>
            </c:strRef>
          </c:cat>
          <c:val>
            <c:numRef>
              <c:f>Лист1!$D$2:$D$16</c:f>
              <c:numCache>
                <c:formatCode>0.0</c:formatCode>
                <c:ptCount val="15"/>
                <c:pt idx="0">
                  <c:v>16.100000000000001</c:v>
                </c:pt>
                <c:pt idx="1">
                  <c:v>14.6</c:v>
                </c:pt>
                <c:pt idx="2">
                  <c:v>11.9</c:v>
                </c:pt>
                <c:pt idx="3">
                  <c:v>14.2</c:v>
                </c:pt>
                <c:pt idx="4">
                  <c:v>17.100000000000001</c:v>
                </c:pt>
                <c:pt idx="5">
                  <c:v>9.6999999999999993</c:v>
                </c:pt>
                <c:pt idx="6">
                  <c:v>17.2</c:v>
                </c:pt>
                <c:pt idx="7">
                  <c:v>12.7</c:v>
                </c:pt>
                <c:pt idx="8">
                  <c:v>6.6</c:v>
                </c:pt>
                <c:pt idx="9">
                  <c:v>13.9</c:v>
                </c:pt>
                <c:pt idx="10">
                  <c:v>11.5</c:v>
                </c:pt>
                <c:pt idx="11">
                  <c:v>15.9</c:v>
                </c:pt>
                <c:pt idx="12">
                  <c:v>13.9</c:v>
                </c:pt>
                <c:pt idx="13">
                  <c:v>17.899999999999999</c:v>
                </c:pt>
                <c:pt idx="14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4D1-4951-8B4F-653BB085B40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 знаю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4.150669295423886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4D1-4951-8B4F-653BB085B40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Органы противопожарного надзора, МЧС</c:v>
                </c:pt>
                <c:pt idx="1">
                  <c:v>Ростехнадзор</c:v>
                </c:pt>
                <c:pt idx="2">
                  <c:v>Органы по охране труда</c:v>
                </c:pt>
                <c:pt idx="3">
                  <c:v>Росреестр</c:v>
                </c:pt>
                <c:pt idx="4">
                  <c:v>Роспотребнадзор</c:v>
                </c:pt>
                <c:pt idx="5">
                  <c:v>Органы по охране природных ресурсов и окружающей среды</c:v>
                </c:pt>
                <c:pt idx="6">
                  <c:v>Налоговые органы</c:v>
                </c:pt>
                <c:pt idx="7">
                  <c:v>ФАС России</c:v>
                </c:pt>
                <c:pt idx="8">
                  <c:v>Прокуратура</c:v>
                </c:pt>
                <c:pt idx="9">
                  <c:v>Органы по архитектуре и строительству (БТИ и др.)</c:v>
                </c:pt>
                <c:pt idx="10">
                  <c:v>Органы, занимающиеся вопросами предоставления земельных участков</c:v>
                </c:pt>
                <c:pt idx="11">
                  <c:v>Органы, занимающиеся предоставлением в аренду помещений</c:v>
                </c:pt>
                <c:pt idx="12">
                  <c:v>Полиция, органы внутренних дел</c:v>
                </c:pt>
                <c:pt idx="13">
                  <c:v>Органы по реализации государственной (муниципальной) политики в сфере торговли, питания и услуг</c:v>
                </c:pt>
                <c:pt idx="14">
                  <c:v>Судебные органы</c:v>
                </c:pt>
              </c:strCache>
            </c:strRef>
          </c:cat>
          <c:val>
            <c:numRef>
              <c:f>Лист1!$E$2:$E$16</c:f>
              <c:numCache>
                <c:formatCode>0.0</c:formatCode>
                <c:ptCount val="15"/>
                <c:pt idx="0">
                  <c:v>50.3</c:v>
                </c:pt>
                <c:pt idx="1">
                  <c:v>52.1</c:v>
                </c:pt>
                <c:pt idx="2">
                  <c:v>51.2</c:v>
                </c:pt>
                <c:pt idx="3">
                  <c:v>54.5</c:v>
                </c:pt>
                <c:pt idx="4">
                  <c:v>47.4</c:v>
                </c:pt>
                <c:pt idx="5">
                  <c:v>53.7</c:v>
                </c:pt>
                <c:pt idx="6">
                  <c:v>49.8</c:v>
                </c:pt>
                <c:pt idx="7">
                  <c:v>55.6</c:v>
                </c:pt>
                <c:pt idx="8">
                  <c:v>52.2</c:v>
                </c:pt>
                <c:pt idx="9">
                  <c:v>39.1</c:v>
                </c:pt>
                <c:pt idx="10">
                  <c:v>43.4</c:v>
                </c:pt>
                <c:pt idx="11">
                  <c:v>42</c:v>
                </c:pt>
                <c:pt idx="12">
                  <c:v>36.799999999999997</c:v>
                </c:pt>
                <c:pt idx="13">
                  <c:v>35.700000000000003</c:v>
                </c:pt>
                <c:pt idx="14">
                  <c:v>49.2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4D1-4951-8B4F-653BB085B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723880560"/>
        <c:axId val="723881736"/>
      </c:barChart>
      <c:catAx>
        <c:axId val="7238805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3881736"/>
        <c:crosses val="autoZero"/>
        <c:auto val="1"/>
        <c:lblAlgn val="ctr"/>
        <c:lblOffset val="100"/>
        <c:noMultiLvlLbl val="0"/>
      </c:catAx>
      <c:valAx>
        <c:axId val="723881736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723880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4503613072144055"/>
          <c:w val="1"/>
          <c:h val="4.93024237227942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956522094909609"/>
          <c:y val="1.5723270440251572E-2"/>
          <c:w val="0.59043477905090391"/>
          <c:h val="0.9040769078393502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 год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B20-44EE-AD70-1F292BA368D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5B20-44EE-AD70-1F292BA368D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5B20-44EE-AD70-1F292BA368D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5B20-44EE-AD70-1F292BA368D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5B20-44EE-AD70-1F292BA368D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5B20-44EE-AD70-1F292BA368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Для ускорения получения необходимых документов</c:v>
                </c:pt>
                <c:pt idx="1">
                  <c:v>Для обхода слишком сложных, обременительных для организации требований</c:v>
                </c:pt>
                <c:pt idx="2">
                  <c:v>Для обхода невыполнимых (противоречивых) требований законодательства</c:v>
                </c:pt>
                <c:pt idx="3">
                  <c:v>Не используют неформальные платежи</c:v>
                </c:pt>
                <c:pt idx="4">
                  <c:v>Просто платежей не удается избежать </c:v>
                </c:pt>
                <c:pt idx="5">
                  <c:v>Другое</c:v>
                </c:pt>
                <c:pt idx="6">
                  <c:v>Затруднились ответить</c:v>
                </c:pt>
              </c:strCache>
            </c:strRef>
          </c:cat>
          <c:val>
            <c:numRef>
              <c:f>Лист1!$B$2:$B$8</c:f>
              <c:numCache>
                <c:formatCode>0.0</c:formatCode>
                <c:ptCount val="7"/>
                <c:pt idx="0">
                  <c:v>25.7</c:v>
                </c:pt>
                <c:pt idx="1">
                  <c:v>18</c:v>
                </c:pt>
                <c:pt idx="2">
                  <c:v>20.3</c:v>
                </c:pt>
                <c:pt idx="3">
                  <c:v>19.3</c:v>
                </c:pt>
                <c:pt idx="4">
                  <c:v>7.7</c:v>
                </c:pt>
                <c:pt idx="5">
                  <c:v>1.7</c:v>
                </c:pt>
                <c:pt idx="6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B20-44EE-AD70-1F292BA368D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chemeClr val="accent3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Для ускорения получения необходимых документов</c:v>
                </c:pt>
                <c:pt idx="1">
                  <c:v>Для обхода слишком сложных, обременительных для организации требований</c:v>
                </c:pt>
                <c:pt idx="2">
                  <c:v>Для обхода невыполнимых (противоречивых) требований законодательства</c:v>
                </c:pt>
                <c:pt idx="3">
                  <c:v>Не используют неформальные платежи</c:v>
                </c:pt>
                <c:pt idx="4">
                  <c:v>Просто платежей не удается избежать </c:v>
                </c:pt>
                <c:pt idx="5">
                  <c:v>Другое</c:v>
                </c:pt>
                <c:pt idx="6">
                  <c:v>Затруднились ответить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>
                  <c:v>24</c:v>
                </c:pt>
                <c:pt idx="1">
                  <c:v>19</c:v>
                </c:pt>
                <c:pt idx="2">
                  <c:v>17</c:v>
                </c:pt>
                <c:pt idx="3">
                  <c:v>19.3</c:v>
                </c:pt>
                <c:pt idx="4">
                  <c:v>8</c:v>
                </c:pt>
                <c:pt idx="6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B20-44EE-AD70-1F292BA368D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 год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Для ускорения получения необходимых документов</c:v>
                </c:pt>
                <c:pt idx="1">
                  <c:v>Для обхода слишком сложных, обременительных для организации требований</c:v>
                </c:pt>
                <c:pt idx="2">
                  <c:v>Для обхода невыполнимых (противоречивых) требований законодательства</c:v>
                </c:pt>
                <c:pt idx="3">
                  <c:v>Не используют неформальные платежи</c:v>
                </c:pt>
                <c:pt idx="4">
                  <c:v>Просто платежей не удается избежать </c:v>
                </c:pt>
                <c:pt idx="5">
                  <c:v>Другое</c:v>
                </c:pt>
                <c:pt idx="6">
                  <c:v>Затруднились ответить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26.7</c:v>
                </c:pt>
                <c:pt idx="1">
                  <c:v>14.7</c:v>
                </c:pt>
                <c:pt idx="2" formatCode="0.0">
                  <c:v>19</c:v>
                </c:pt>
                <c:pt idx="3" formatCode="0.0">
                  <c:v>21</c:v>
                </c:pt>
                <c:pt idx="4">
                  <c:v>7.7</c:v>
                </c:pt>
                <c:pt idx="6">
                  <c:v>44.3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B20-44EE-AD70-1F292BA368D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723882128"/>
        <c:axId val="723879776"/>
      </c:barChart>
      <c:valAx>
        <c:axId val="723879776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723882128"/>
        <c:crosses val="autoZero"/>
        <c:crossBetween val="between"/>
      </c:valAx>
      <c:catAx>
        <c:axId val="723882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38797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6352626615360792E-4"/>
          <c:y val="0.9166555241915515"/>
          <c:w val="0.99963647373384645"/>
          <c:h val="7.03707851617016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934776520770379"/>
          <c:y val="1.5016371623536971E-2"/>
          <c:w val="0.4379228438504944"/>
          <c:h val="0.9504208879502282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5"/>
              <c:layout>
                <c:manualLayout>
                  <c:x val="2.1215657154979597E-3"/>
                  <c:y val="-2.09687565527368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9D1-4870-B379-48029A5341CF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/>
                      <a:t>5,5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9D1-4870-B379-48029A5341CF}"/>
                </c:ext>
              </c:extLst>
            </c:dLbl>
            <c:dLbl>
              <c:idx val="13"/>
              <c:layout>
                <c:manualLayout>
                  <c:x val="4.243131430995997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9D1-4870-B379-48029A5341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Налоговые органы</c:v>
                </c:pt>
                <c:pt idx="1">
                  <c:v>Полиция, органы внутренних дел</c:v>
                </c:pt>
                <c:pt idx="2">
                  <c:v>Органы по охране труда</c:v>
                </c:pt>
                <c:pt idx="3">
                  <c:v>Прокуратура</c:v>
                </c:pt>
                <c:pt idx="4">
                  <c:v>Иные органы власти</c:v>
                </c:pt>
                <c:pt idx="5">
                  <c:v>Органы противопожарного надзора, МЧС</c:v>
                </c:pt>
                <c:pt idx="6">
                  <c:v>Органы по архитектуре и строительству</c:v>
                </c:pt>
                <c:pt idx="7">
                  <c:v>Судебные органы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Роспотребнадзор</c:v>
                </c:pt>
                <c:pt idx="10">
                  <c:v>Органы, предоставляющие в аренду помещения, находящиеся в гос. собственности</c:v>
                </c:pt>
                <c:pt idx="11">
                  <c:v>Органы по охране природных ресурсов и окружающей среды</c:v>
                </c:pt>
                <c:pt idx="12">
                  <c:v>Органы по реализации государственной политики в сфере торговли, питания и услуг</c:v>
                </c:pt>
                <c:pt idx="13">
                  <c:v>Ростехнадзор</c:v>
                </c:pt>
                <c:pt idx="14">
                  <c:v>ФАС России</c:v>
                </c:pt>
                <c:pt idx="15">
                  <c:v>Росреестр</c:v>
                </c:pt>
              </c:strCache>
            </c:strRef>
          </c:cat>
          <c:val>
            <c:numRef>
              <c:f>Лист1!$B$2:$B$17</c:f>
              <c:numCache>
                <c:formatCode>0.0</c:formatCode>
                <c:ptCount val="16"/>
                <c:pt idx="0">
                  <c:v>15.3</c:v>
                </c:pt>
                <c:pt idx="1">
                  <c:v>12.7</c:v>
                </c:pt>
                <c:pt idx="2">
                  <c:v>8.6999999999999993</c:v>
                </c:pt>
                <c:pt idx="3">
                  <c:v>8.3000000000000007</c:v>
                </c:pt>
                <c:pt idx="4">
                  <c:v>7.7</c:v>
                </c:pt>
                <c:pt idx="5">
                  <c:v>7</c:v>
                </c:pt>
                <c:pt idx="6">
                  <c:v>7</c:v>
                </c:pt>
                <c:pt idx="7">
                  <c:v>6.3</c:v>
                </c:pt>
                <c:pt idx="8">
                  <c:v>6</c:v>
                </c:pt>
                <c:pt idx="9">
                  <c:v>6</c:v>
                </c:pt>
                <c:pt idx="10">
                  <c:v>5</c:v>
                </c:pt>
                <c:pt idx="11">
                  <c:v>5</c:v>
                </c:pt>
                <c:pt idx="12">
                  <c:v>4.3</c:v>
                </c:pt>
                <c:pt idx="13">
                  <c:v>4</c:v>
                </c:pt>
                <c:pt idx="14">
                  <c:v>2.2999999999999998</c:v>
                </c:pt>
                <c:pt idx="15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D1-4870-B379-48029A5341C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6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fld id="{50B13882-A743-44FB-A469-302A27C27178}" type="VALUE">
                      <a:rPr lang="en-US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09D1-4870-B379-48029A5341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Налоговые органы</c:v>
                </c:pt>
                <c:pt idx="1">
                  <c:v>Полиция, органы внутренних дел</c:v>
                </c:pt>
                <c:pt idx="2">
                  <c:v>Органы по охране труда</c:v>
                </c:pt>
                <c:pt idx="3">
                  <c:v>Прокуратура</c:v>
                </c:pt>
                <c:pt idx="4">
                  <c:v>Иные органы власти</c:v>
                </c:pt>
                <c:pt idx="5">
                  <c:v>Органы противопожарного надзора, МЧС</c:v>
                </c:pt>
                <c:pt idx="6">
                  <c:v>Органы по архитектуре и строительству</c:v>
                </c:pt>
                <c:pt idx="7">
                  <c:v>Судебные органы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Роспотребнадзор</c:v>
                </c:pt>
                <c:pt idx="10">
                  <c:v>Органы, предоставляющие в аренду помещения, находящиеся в гос. собственности</c:v>
                </c:pt>
                <c:pt idx="11">
                  <c:v>Органы по охране природных ресурсов и окружающей среды</c:v>
                </c:pt>
                <c:pt idx="12">
                  <c:v>Органы по реализации государственной политики в сфере торговли, питания и услуг</c:v>
                </c:pt>
                <c:pt idx="13">
                  <c:v>Ростехнадзор</c:v>
                </c:pt>
                <c:pt idx="14">
                  <c:v>ФАС России</c:v>
                </c:pt>
                <c:pt idx="15">
                  <c:v>Росреестр</c:v>
                </c:pt>
              </c:strCache>
            </c:strRef>
          </c:cat>
          <c:val>
            <c:numRef>
              <c:f>Лист1!$C$2:$C$17</c:f>
              <c:numCache>
                <c:formatCode>0.0</c:formatCode>
                <c:ptCount val="16"/>
                <c:pt idx="0">
                  <c:v>66.3</c:v>
                </c:pt>
                <c:pt idx="1">
                  <c:v>68</c:v>
                </c:pt>
                <c:pt idx="2">
                  <c:v>72</c:v>
                </c:pt>
                <c:pt idx="3">
                  <c:v>72.7</c:v>
                </c:pt>
                <c:pt idx="4">
                  <c:v>69.3</c:v>
                </c:pt>
                <c:pt idx="5">
                  <c:v>71</c:v>
                </c:pt>
                <c:pt idx="6">
                  <c:v>72.3</c:v>
                </c:pt>
                <c:pt idx="7">
                  <c:v>75.7</c:v>
                </c:pt>
                <c:pt idx="8">
                  <c:v>75</c:v>
                </c:pt>
                <c:pt idx="9">
                  <c:v>74</c:v>
                </c:pt>
                <c:pt idx="10">
                  <c:v>75</c:v>
                </c:pt>
                <c:pt idx="11">
                  <c:v>75.3</c:v>
                </c:pt>
                <c:pt idx="12">
                  <c:v>74.7</c:v>
                </c:pt>
                <c:pt idx="13">
                  <c:v>73.3</c:v>
                </c:pt>
                <c:pt idx="14">
                  <c:v>75.7</c:v>
                </c:pt>
                <c:pt idx="15">
                  <c:v>77.3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9D1-4870-B379-48029A5341C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знают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1"/>
              <c:layout>
                <c:manualLayout>
                  <c:x val="-1.2046149901148288E-3"/>
                  <c:y val="1.5979737692605776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9D1-4870-B379-48029A5341CF}"/>
                </c:ext>
              </c:extLst>
            </c:dLbl>
            <c:dLbl>
              <c:idx val="25"/>
              <c:layout>
                <c:manualLayout>
                  <c:x val="-1.1611704598235191E-2"/>
                  <c:y val="1.3944188284882136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9D1-4870-B379-48029A5341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Налоговые органы</c:v>
                </c:pt>
                <c:pt idx="1">
                  <c:v>Полиция, органы внутренних дел</c:v>
                </c:pt>
                <c:pt idx="2">
                  <c:v>Органы по охране труда</c:v>
                </c:pt>
                <c:pt idx="3">
                  <c:v>Прокуратура</c:v>
                </c:pt>
                <c:pt idx="4">
                  <c:v>Иные органы власти</c:v>
                </c:pt>
                <c:pt idx="5">
                  <c:v>Органы противопожарного надзора, МЧС</c:v>
                </c:pt>
                <c:pt idx="6">
                  <c:v>Органы по архитектуре и строительству</c:v>
                </c:pt>
                <c:pt idx="7">
                  <c:v>Судебные органы</c:v>
                </c:pt>
                <c:pt idx="8">
                  <c:v>Органы, занимающиеся вопросами предоставления земельных участков</c:v>
                </c:pt>
                <c:pt idx="9">
                  <c:v>Роспотребнадзор</c:v>
                </c:pt>
                <c:pt idx="10">
                  <c:v>Органы, предоставляющие в аренду помещения, находящиеся в гос. собственности</c:v>
                </c:pt>
                <c:pt idx="11">
                  <c:v>Органы по охране природных ресурсов и окружающей среды</c:v>
                </c:pt>
                <c:pt idx="12">
                  <c:v>Органы по реализации государственной политики в сфере торговли, питания и услуг</c:v>
                </c:pt>
                <c:pt idx="13">
                  <c:v>Ростехнадзор</c:v>
                </c:pt>
                <c:pt idx="14">
                  <c:v>ФАС России</c:v>
                </c:pt>
                <c:pt idx="15">
                  <c:v>Росреестр</c:v>
                </c:pt>
              </c:strCache>
            </c:strRef>
          </c:cat>
          <c:val>
            <c:numRef>
              <c:f>Лист1!$D$2:$D$17</c:f>
              <c:numCache>
                <c:formatCode>0.0</c:formatCode>
                <c:ptCount val="16"/>
                <c:pt idx="0">
                  <c:v>18.3</c:v>
                </c:pt>
                <c:pt idx="1">
                  <c:v>19.3</c:v>
                </c:pt>
                <c:pt idx="2">
                  <c:v>19.3</c:v>
                </c:pt>
                <c:pt idx="3">
                  <c:v>19</c:v>
                </c:pt>
                <c:pt idx="4">
                  <c:v>23</c:v>
                </c:pt>
                <c:pt idx="5">
                  <c:v>22</c:v>
                </c:pt>
                <c:pt idx="6">
                  <c:v>20.7</c:v>
                </c:pt>
                <c:pt idx="7">
                  <c:v>18</c:v>
                </c:pt>
                <c:pt idx="8">
                  <c:v>19</c:v>
                </c:pt>
                <c:pt idx="9">
                  <c:v>20</c:v>
                </c:pt>
                <c:pt idx="10">
                  <c:v>20</c:v>
                </c:pt>
                <c:pt idx="11">
                  <c:v>19.7</c:v>
                </c:pt>
                <c:pt idx="12">
                  <c:v>21</c:v>
                </c:pt>
                <c:pt idx="13">
                  <c:v>22.7</c:v>
                </c:pt>
                <c:pt idx="14">
                  <c:v>22</c:v>
                </c:pt>
                <c:pt idx="15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9D1-4870-B379-48029A5341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20266848"/>
        <c:axId val="723870368"/>
      </c:barChart>
      <c:valAx>
        <c:axId val="72387036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620266848"/>
        <c:crosses val="autoZero"/>
        <c:crossBetween val="between"/>
      </c:valAx>
      <c:catAx>
        <c:axId val="62026684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spPr>
          <a:solidFill>
            <a:sysClr val="window" lastClr="FFFFFF"/>
          </a:solidFill>
          <a:ln w="9525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23870368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"/>
          <c:y val="0.95156477586420418"/>
          <c:w val="0.99960410487472162"/>
          <c:h val="4.843522413579581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578851649779163E-2"/>
          <c:y val="5.5443548387096774E-2"/>
          <c:w val="0.94284229670044162"/>
          <c:h val="0.65838042926085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Полностью ясна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40D-44B7-B8A0-AE13EF5A89D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40D-44B7-B8A0-AE13EF5A89D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40D-44B7-B8A0-AE13EF5A89D6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40D-44B7-B8A0-AE13EF5A89D6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40D-44B7-B8A0-AE13EF5A89D6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40D-44B7-B8A0-AE13EF5A89D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Лист1!$B$2:$B$4</c:f>
              <c:numCache>
                <c:formatCode>####.0</c:formatCode>
                <c:ptCount val="3"/>
                <c:pt idx="0" formatCode="0.0">
                  <c:v>9</c:v>
                </c:pt>
                <c:pt idx="1">
                  <c:v>6</c:v>
                </c:pt>
                <c:pt idx="2">
                  <c:v>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40D-44B7-B8A0-AE13EF5A89D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Практически ясна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10.3</c:v>
                </c:pt>
                <c:pt idx="1">
                  <c:v>13</c:v>
                </c:pt>
                <c:pt idx="2" formatCode="General">
                  <c:v>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840D-44B7-B8A0-AE13EF5A89D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очень ясна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 formatCode="0.0">
                  <c:v>12</c:v>
                </c:pt>
                <c:pt idx="1">
                  <c:v>9.6999999999999993</c:v>
                </c:pt>
                <c:pt idx="2">
                  <c:v>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40D-44B7-B8A0-AE13EF5A89D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Совсем не ясна</c:v>
                </c:pt>
              </c:strCache>
            </c:strRef>
          </c:tx>
          <c:spPr>
            <a:solidFill>
              <a:schemeClr val="accent3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 formatCode="0.0">
                  <c:v>10.3</c:v>
                </c:pt>
                <c:pt idx="1">
                  <c:v>12.7</c:v>
                </c:pt>
                <c:pt idx="2">
                  <c:v>8.6999999999999993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840D-44B7-B8A0-AE13EF5A89D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 formatCode="0.0">
                  <c:v>58.4</c:v>
                </c:pt>
                <c:pt idx="1">
                  <c:v>58.6</c:v>
                </c:pt>
                <c:pt idx="2" formatCode="0.0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840D-44B7-B8A0-AE13EF5A89D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80"/>
        <c:axId val="584507760"/>
        <c:axId val="584510056"/>
      </c:barChart>
      <c:catAx>
        <c:axId val="584507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84510056"/>
        <c:crosses val="autoZero"/>
        <c:auto val="1"/>
        <c:lblAlgn val="ctr"/>
        <c:lblOffset val="100"/>
        <c:noMultiLvlLbl val="0"/>
      </c:catAx>
      <c:valAx>
        <c:axId val="58451005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584507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1849480886461778"/>
          <c:w val="0.99771410101406832"/>
          <c:h val="0.15126325565151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280750881559849"/>
          <c:y val="2.3809523809523808E-2"/>
          <c:w val="0.54900591163658996"/>
          <c:h val="0.8765241833070590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1 раз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7.794232268121589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C78-4DBF-8191-3C1F7C9748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2019 год</c:v>
                </c:pt>
                <c:pt idx="1">
                  <c:v>Региональный уровень, 2019 год</c:v>
                </c:pt>
                <c:pt idx="2">
                  <c:v>Муниципальный уровень, 2019 год</c:v>
                </c:pt>
                <c:pt idx="3">
                  <c:v>Федеральный уровень, 2020 год</c:v>
                </c:pt>
                <c:pt idx="4">
                  <c:v>Региональный уровень, 2020 год</c:v>
                </c:pt>
                <c:pt idx="5">
                  <c:v>Муниципальный уровень, 2020 год</c:v>
                </c:pt>
                <c:pt idx="6">
                  <c:v>Федеральный уровень, 2021 год</c:v>
                </c:pt>
                <c:pt idx="7">
                  <c:v>Региональный уровень, 2021 год</c:v>
                </c:pt>
                <c:pt idx="8">
                  <c:v>Муниципальный уровень, 2021 год</c:v>
                </c:pt>
              </c:strCache>
            </c:strRef>
          </c:cat>
          <c:val>
            <c:numRef>
              <c:f>Лист1!$B$2:$B$10</c:f>
              <c:numCache>
                <c:formatCode>0.0</c:formatCode>
                <c:ptCount val="9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18</c:v>
                </c:pt>
                <c:pt idx="4">
                  <c:v>12</c:v>
                </c:pt>
                <c:pt idx="5">
                  <c:v>32</c:v>
                </c:pt>
                <c:pt idx="6">
                  <c:v>11.1</c:v>
                </c:pt>
                <c:pt idx="7">
                  <c:v>14.8</c:v>
                </c:pt>
                <c:pt idx="8">
                  <c:v>31.5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C78-4DBF-8191-3C1F7C97480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Да, 2 раза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705341197120430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C78-4DBF-8191-3C1F7C974800}"/>
                </c:ext>
              </c:extLst>
            </c:dLbl>
            <c:dLbl>
              <c:idx val="1"/>
              <c:layout>
                <c:manualLayout>
                  <c:x val="4.6297207640711574E-3"/>
                  <c:y val="-5.1587301587301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9942220764071144E-2"/>
                      <c:h val="6.5198412698412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C78-4DBF-8191-3C1F7C974800}"/>
                </c:ext>
              </c:extLst>
            </c:dLbl>
            <c:dLbl>
              <c:idx val="2"/>
              <c:layout>
                <c:manualLayout>
                  <c:x val="3.41070285154340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C78-4DBF-8191-3C1F7C9748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2019 год</c:v>
                </c:pt>
                <c:pt idx="1">
                  <c:v>Региональный уровень, 2019 год</c:v>
                </c:pt>
                <c:pt idx="2">
                  <c:v>Муниципальный уровень, 2019 год</c:v>
                </c:pt>
                <c:pt idx="3">
                  <c:v>Федеральный уровень, 2020 год</c:v>
                </c:pt>
                <c:pt idx="4">
                  <c:v>Региональный уровень, 2020 год</c:v>
                </c:pt>
                <c:pt idx="5">
                  <c:v>Муниципальный уровень, 2020 год</c:v>
                </c:pt>
                <c:pt idx="6">
                  <c:v>Федеральный уровень, 2021 год</c:v>
                </c:pt>
                <c:pt idx="7">
                  <c:v>Региональный уровень, 2021 год</c:v>
                </c:pt>
                <c:pt idx="8">
                  <c:v>Муниципальный уровень, 2021 год</c:v>
                </c:pt>
              </c:strCache>
            </c:strRef>
          </c:cat>
          <c:val>
            <c:numRef>
              <c:f>Лист1!$C$2:$C$10</c:f>
              <c:numCache>
                <c:formatCode>0.0</c:formatCode>
                <c:ptCount val="9"/>
                <c:pt idx="0">
                  <c:v>4.7</c:v>
                </c:pt>
                <c:pt idx="1">
                  <c:v>4.7</c:v>
                </c:pt>
                <c:pt idx="2">
                  <c:v>7.3</c:v>
                </c:pt>
                <c:pt idx="3">
                  <c:v>12</c:v>
                </c:pt>
                <c:pt idx="4">
                  <c:v>18</c:v>
                </c:pt>
                <c:pt idx="5">
                  <c:v>10</c:v>
                </c:pt>
                <c:pt idx="6">
                  <c:v>14.8</c:v>
                </c:pt>
                <c:pt idx="7">
                  <c:v>18.5</c:v>
                </c:pt>
                <c:pt idx="8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C78-4DBF-8191-3C1F7C97480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Да, 3 и более раз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613843865775546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C78-4DBF-8191-3C1F7C974800}"/>
                </c:ext>
              </c:extLst>
            </c:dLbl>
            <c:dLbl>
              <c:idx val="2"/>
              <c:layout>
                <c:manualLayout>
                  <c:x val="4.166666666666666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C78-4DBF-8191-3C1F7C974800}"/>
                </c:ext>
              </c:extLst>
            </c:dLbl>
            <c:dLbl>
              <c:idx val="3"/>
              <c:layout>
                <c:manualLayout>
                  <c:x val="1.8186541958950281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C78-4DBF-8191-3C1F7C974800}"/>
                </c:ext>
              </c:extLst>
            </c:dLbl>
            <c:dLbl>
              <c:idx val="6"/>
              <c:layout>
                <c:manualLayout>
                  <c:x val="1.55884645362431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C78-4DBF-8191-3C1F7C9748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2019 год</c:v>
                </c:pt>
                <c:pt idx="1">
                  <c:v>Региональный уровень, 2019 год</c:v>
                </c:pt>
                <c:pt idx="2">
                  <c:v>Муниципальный уровень, 2019 год</c:v>
                </c:pt>
                <c:pt idx="3">
                  <c:v>Федеральный уровень, 2020 год</c:v>
                </c:pt>
                <c:pt idx="4">
                  <c:v>Региональный уровень, 2020 год</c:v>
                </c:pt>
                <c:pt idx="5">
                  <c:v>Муниципальный уровень, 2020 год</c:v>
                </c:pt>
                <c:pt idx="6">
                  <c:v>Федеральный уровень, 2021 год</c:v>
                </c:pt>
                <c:pt idx="7">
                  <c:v>Региональный уровень, 2021 год</c:v>
                </c:pt>
                <c:pt idx="8">
                  <c:v>Муниципальный уровень, 2021 год</c:v>
                </c:pt>
              </c:strCache>
            </c:strRef>
          </c:cat>
          <c:val>
            <c:numRef>
              <c:f>Лист1!$D$2:$D$10</c:f>
              <c:numCache>
                <c:formatCode>0.0</c:formatCode>
                <c:ptCount val="9"/>
                <c:pt idx="0">
                  <c:v>6.7</c:v>
                </c:pt>
                <c:pt idx="1">
                  <c:v>10.7</c:v>
                </c:pt>
                <c:pt idx="2">
                  <c:v>10.7</c:v>
                </c:pt>
                <c:pt idx="3">
                  <c:v>6</c:v>
                </c:pt>
                <c:pt idx="4">
                  <c:v>14</c:v>
                </c:pt>
                <c:pt idx="5">
                  <c:v>20</c:v>
                </c:pt>
                <c:pt idx="6">
                  <c:v>3.7</c:v>
                </c:pt>
                <c:pt idx="7">
                  <c:v>13</c:v>
                </c:pt>
                <c:pt idx="8">
                  <c:v>24.1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C78-4DBF-8191-3C1F7C97480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Нет, не получали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Федеральный уровень, 2019 год</c:v>
                </c:pt>
                <c:pt idx="1">
                  <c:v>Региональный уровень, 2019 год</c:v>
                </c:pt>
                <c:pt idx="2">
                  <c:v>Муниципальный уровень, 2019 год</c:v>
                </c:pt>
                <c:pt idx="3">
                  <c:v>Федеральный уровень, 2020 год</c:v>
                </c:pt>
                <c:pt idx="4">
                  <c:v>Региональный уровень, 2020 год</c:v>
                </c:pt>
                <c:pt idx="5">
                  <c:v>Муниципальный уровень, 2020 год</c:v>
                </c:pt>
                <c:pt idx="6">
                  <c:v>Федеральный уровень, 2021 год</c:v>
                </c:pt>
                <c:pt idx="7">
                  <c:v>Региональный уровень, 2021 год</c:v>
                </c:pt>
                <c:pt idx="8">
                  <c:v>Муниципальный уровень, 2021 год</c:v>
                </c:pt>
              </c:strCache>
            </c:strRef>
          </c:cat>
          <c:val>
            <c:numRef>
              <c:f>Лист1!$E$2:$E$10</c:f>
              <c:numCache>
                <c:formatCode>0.0</c:formatCode>
                <c:ptCount val="9"/>
                <c:pt idx="0">
                  <c:v>83.7</c:v>
                </c:pt>
                <c:pt idx="1">
                  <c:v>83.7</c:v>
                </c:pt>
                <c:pt idx="2">
                  <c:v>81</c:v>
                </c:pt>
                <c:pt idx="3">
                  <c:v>64</c:v>
                </c:pt>
                <c:pt idx="4">
                  <c:v>56</c:v>
                </c:pt>
                <c:pt idx="5">
                  <c:v>38</c:v>
                </c:pt>
                <c:pt idx="6">
                  <c:v>70.400000000000006</c:v>
                </c:pt>
                <c:pt idx="7">
                  <c:v>53.7</c:v>
                </c:pt>
                <c:pt idx="8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C78-4DBF-8191-3C1F7C974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654395000"/>
        <c:axId val="654395656"/>
      </c:barChart>
      <c:catAx>
        <c:axId val="654395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4395656"/>
        <c:crosses val="autoZero"/>
        <c:auto val="1"/>
        <c:lblAlgn val="ctr"/>
        <c:lblOffset val="100"/>
        <c:noMultiLvlLbl val="0"/>
      </c:catAx>
      <c:valAx>
        <c:axId val="654395656"/>
        <c:scaling>
          <c:orientation val="minMax"/>
          <c:max val="100"/>
        </c:scaling>
        <c:delete val="1"/>
        <c:axPos val="b"/>
        <c:numFmt formatCode="0.0" sourceLinked="1"/>
        <c:majorTickMark val="none"/>
        <c:minorTickMark val="none"/>
        <c:tickLblPos val="nextTo"/>
        <c:crossAx val="654395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1330574531441588"/>
          <c:w val="0.99872694206287349"/>
          <c:h val="8.2039410252289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585377100214662"/>
          <c:y val="2.3809523809523808E-2"/>
          <c:w val="0.53868329911322821"/>
          <c:h val="0.7802102862142231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менее 5%</c:v>
                </c:pt>
              </c:strCache>
            </c:strRef>
          </c:tx>
          <c:spPr>
            <a:solidFill>
              <a:srgbClr val="9BBB59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3"/>
              <c:layout>
                <c:manualLayout>
                  <c:x val="2.5980774227071968E-3"/>
                  <c:y val="-6.11246943765281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BBB-40C9-B47E-7E53516D29F8}"/>
                </c:ext>
              </c:extLst>
            </c:dLbl>
            <c:dLbl>
              <c:idx val="4"/>
              <c:layout>
                <c:manualLayout>
                  <c:x val="2.5980774227071968E-3"/>
                  <c:y val="-6.112469437652811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4679239724808366E-2"/>
                      <c:h val="9.140179299103504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BB-40C9-B47E-7E53516D29F8}"/>
                </c:ext>
              </c:extLst>
            </c:dLbl>
            <c:dLbl>
              <c:idx val="5"/>
              <c:layout>
                <c:manualLayout>
                  <c:x val="2.5980774227071968E-3"/>
                  <c:y val="-5.297473512632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BBB-40C9-B47E-7E53516D29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</c:strCache>
            </c:strRef>
          </c:cat>
          <c:val>
            <c:numRef>
              <c:f>Лист1!$B$2:$B$7</c:f>
              <c:numCache>
                <c:formatCode>####.0</c:formatCode>
                <c:ptCount val="6"/>
                <c:pt idx="0">
                  <c:v>9.7560975609756095</c:v>
                </c:pt>
                <c:pt idx="1">
                  <c:v>9.7560975609756095</c:v>
                </c:pt>
                <c:pt idx="2">
                  <c:v>12.195121951219512</c:v>
                </c:pt>
                <c:pt idx="3">
                  <c:v>4.3</c:v>
                </c:pt>
                <c:pt idx="4">
                  <c:v>2.2000000000000002</c:v>
                </c:pt>
                <c:pt idx="5">
                  <c:v>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BB-40C9-B47E-7E53516D29F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5 - 10%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2.598077422707291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BBB-40C9-B47E-7E53516D29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</c:strCache>
            </c:strRef>
          </c:cat>
          <c:val>
            <c:numRef>
              <c:f>Лист1!$C$2:$C$7</c:f>
              <c:numCache>
                <c:formatCode>####.0</c:formatCode>
                <c:ptCount val="6"/>
                <c:pt idx="0">
                  <c:v>12.195121951219512</c:v>
                </c:pt>
                <c:pt idx="1">
                  <c:v>9.7560975609756095</c:v>
                </c:pt>
                <c:pt idx="2">
                  <c:v>14.634146341463415</c:v>
                </c:pt>
                <c:pt idx="3">
                  <c:v>10.9</c:v>
                </c:pt>
                <c:pt idx="4">
                  <c:v>6.5</c:v>
                </c:pt>
                <c:pt idx="5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BBB-40C9-B47E-7E53516D29F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10 - 15%</c:v>
                </c:pt>
              </c:strCache>
            </c:strRef>
          </c:tx>
          <c:spPr>
            <a:solidFill>
              <a:srgbClr val="9BBB59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7942322681215899E-3"/>
                  <c:y val="-1.4941419354155492E-1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BBB-40C9-B47E-7E53516D29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</c:strCache>
            </c:strRef>
          </c:cat>
          <c:val>
            <c:numRef>
              <c:f>Лист1!$D$2:$D$7</c:f>
              <c:numCache>
                <c:formatCode>####.0</c:formatCode>
                <c:ptCount val="6"/>
                <c:pt idx="0">
                  <c:v>4.8780487804878048</c:v>
                </c:pt>
                <c:pt idx="1">
                  <c:v>7.3170731707317076</c:v>
                </c:pt>
                <c:pt idx="2">
                  <c:v>7.3170731707317076</c:v>
                </c:pt>
                <c:pt idx="3">
                  <c:v>6.5</c:v>
                </c:pt>
                <c:pt idx="4">
                  <c:v>10.9</c:v>
                </c:pt>
                <c:pt idx="5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BBB-40C9-B47E-7E53516D29F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15 - 20%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8-4BBB-40C9-B47E-7E53516D29F8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20 - 25%</c:v>
                </c:pt>
              </c:strCache>
            </c:strRef>
          </c:tx>
          <c:spPr>
            <a:solidFill>
              <a:srgbClr val="4F81BD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8186541958950378E-2"/>
                  <c:y val="-7.4707096770777462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BBB-40C9-B47E-7E53516D29F8}"/>
                </c:ext>
              </c:extLst>
            </c:dLbl>
            <c:dLbl>
              <c:idx val="2"/>
              <c:layout>
                <c:manualLayout>
                  <c:x val="-2.5980774227072918E-3"/>
                  <c:y val="-5.70497147514262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4BBB-40C9-B47E-7E53516D29F8}"/>
                </c:ext>
              </c:extLst>
            </c:dLbl>
            <c:dLbl>
              <c:idx val="3"/>
              <c:layout>
                <c:manualLayout>
                  <c:x val="-9.5261738360866663E-17"/>
                  <c:y val="-6.5199674001629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BBB-40C9-B47E-7E53516D29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</c:strCache>
            </c:strRef>
          </c:cat>
          <c:val>
            <c:numRef>
              <c:f>Лист1!$F$2:$F$7</c:f>
              <c:numCache>
                <c:formatCode>####.0</c:formatCode>
                <c:ptCount val="6"/>
                <c:pt idx="1">
                  <c:v>2.4390243902439024</c:v>
                </c:pt>
                <c:pt idx="2">
                  <c:v>2.4390243902439024</c:v>
                </c:pt>
                <c:pt idx="3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4BBB-40C9-B47E-7E53516D29F8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25 - 50%</c:v>
                </c:pt>
              </c:strCache>
            </c:strRef>
          </c:tx>
          <c:spPr>
            <a:solidFill>
              <a:srgbClr val="4F81BD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2.078461938165757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4BBB-40C9-B47E-7E53516D29F8}"/>
                </c:ext>
              </c:extLst>
            </c:dLbl>
            <c:dLbl>
              <c:idx val="3"/>
              <c:layout>
                <c:manualLayout>
                  <c:x val="1.558846453624318E-2"/>
                  <c:y val="3.735354838538873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4BBB-40C9-B47E-7E53516D29F8}"/>
                </c:ext>
              </c:extLst>
            </c:dLbl>
            <c:dLbl>
              <c:idx val="4"/>
              <c:layout>
                <c:manualLayout>
                  <c:x val="-2.5980774227072918E-3"/>
                  <c:y val="-6.5199674001629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4BBB-40C9-B47E-7E53516D29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</c:strCache>
            </c:strRef>
          </c:cat>
          <c:val>
            <c:numRef>
              <c:f>Лист1!$G$2:$G$7</c:f>
              <c:numCache>
                <c:formatCode>General</c:formatCode>
                <c:ptCount val="6"/>
                <c:pt idx="2" formatCode="####.0">
                  <c:v>2.4390243902439024</c:v>
                </c:pt>
                <c:pt idx="3" formatCode="####.0">
                  <c:v>4.3</c:v>
                </c:pt>
                <c:pt idx="4" formatCode="####.0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4BBB-40C9-B47E-7E53516D29F8}"/>
            </c:ext>
          </c:extLst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50 - 75%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1.0392309690828787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4BBB-40C9-B47E-7E53516D29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</c:strCache>
            </c:strRef>
          </c:cat>
          <c:val>
            <c:numRef>
              <c:f>Лист1!$H$2:$H$7</c:f>
              <c:numCache>
                <c:formatCode>General</c:formatCode>
                <c:ptCount val="6"/>
                <c:pt idx="4" formatCode="####.0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4BBB-40C9-B47E-7E53516D29F8}"/>
            </c:ext>
          </c:extLst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Не производились</c:v>
                </c:pt>
              </c:strCache>
            </c:strRef>
          </c:tx>
          <c:spPr>
            <a:solidFill>
              <a:srgbClr val="4F81BD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Федеральный уровень, 2020 год</c:v>
                </c:pt>
                <c:pt idx="1">
                  <c:v>Региональный уровень, 2020 год</c:v>
                </c:pt>
                <c:pt idx="2">
                  <c:v>Муниципальный уровень, 2020 год</c:v>
                </c:pt>
                <c:pt idx="3">
                  <c:v>Федеральный уровень, 2021 год</c:v>
                </c:pt>
                <c:pt idx="4">
                  <c:v>Региональный уровень, 2021 год</c:v>
                </c:pt>
                <c:pt idx="5">
                  <c:v>Муниципальный уровень, 2021 год</c:v>
                </c:pt>
              </c:strCache>
            </c:strRef>
          </c:cat>
          <c:val>
            <c:numRef>
              <c:f>Лист1!$I$2:$I$7</c:f>
              <c:numCache>
                <c:formatCode>####.0</c:formatCode>
                <c:ptCount val="6"/>
                <c:pt idx="0">
                  <c:v>73.2</c:v>
                </c:pt>
                <c:pt idx="1">
                  <c:v>70.7</c:v>
                </c:pt>
                <c:pt idx="2">
                  <c:v>61</c:v>
                </c:pt>
                <c:pt idx="3">
                  <c:v>71.8</c:v>
                </c:pt>
                <c:pt idx="4">
                  <c:v>76.099999999999994</c:v>
                </c:pt>
                <c:pt idx="5">
                  <c:v>76.2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4BBB-40C9-B47E-7E53516D29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654395000"/>
        <c:axId val="654395656"/>
      </c:barChart>
      <c:catAx>
        <c:axId val="654395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4395656"/>
        <c:crosses val="autoZero"/>
        <c:auto val="1"/>
        <c:lblAlgn val="ctr"/>
        <c:lblOffset val="100"/>
        <c:noMultiLvlLbl val="0"/>
      </c:catAx>
      <c:valAx>
        <c:axId val="654395656"/>
        <c:scaling>
          <c:orientation val="minMax"/>
          <c:max val="100"/>
        </c:scaling>
        <c:delete val="1"/>
        <c:axPos val="b"/>
        <c:numFmt formatCode="####.0" sourceLinked="1"/>
        <c:majorTickMark val="none"/>
        <c:minorTickMark val="none"/>
        <c:tickLblPos val="nextTo"/>
        <c:crossAx val="654395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3148148148148147E-2"/>
          <c:y val="0.82386107986501689"/>
          <c:w val="0.9745281058617673"/>
          <c:h val="0.1523293963254593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50000"/>
        </a:sys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2.8578851649779163E-2"/>
          <c:y val="4.552038071591144E-2"/>
          <c:w val="0.94284229670044162"/>
          <c:h val="0.659989968129413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Известно, постоянно следят за этим</c:v>
                </c:pt>
              </c:strCache>
            </c:strRef>
          </c:tx>
          <c:spPr>
            <a:solidFill>
              <a:srgbClr val="9BBB59">
                <a:lumMod val="75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23.3</c:v>
                </c:pt>
                <c:pt idx="1">
                  <c:v>17.333333333333332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0D-4AB7-9F0D-2EB670BDDBE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Известно, но специально за этим не следят</c:v>
                </c:pt>
              </c:strCache>
            </c:strRef>
          </c:tx>
          <c:spPr>
            <a:solidFill>
              <a:srgbClr val="9BBB5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34</c:v>
                </c:pt>
                <c:pt idx="1">
                  <c:v>38</c:v>
                </c:pt>
                <c:pt idx="2">
                  <c:v>40.700000000000003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0D-4AB7-9F0D-2EB670BDDBE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Что-то слышали</c:v>
                </c:pt>
              </c:strCache>
            </c:strRef>
          </c:tx>
          <c:spPr>
            <a:solidFill>
              <a:srgbClr val="9BBB59">
                <a:lumMod val="60000"/>
                <a:lumOff val="40000"/>
              </a:srgb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19.7</c:v>
                </c:pt>
                <c:pt idx="1">
                  <c:v>20</c:v>
                </c:pt>
                <c:pt idx="2">
                  <c:v>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0D-4AB7-9F0D-2EB670BDDBE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Ничего об этом не знают</c:v>
                </c:pt>
              </c:strCache>
            </c:strRef>
          </c:tx>
          <c:spPr>
            <a:solidFill>
              <a:sysClr val="window" lastClr="FFFFFF">
                <a:lumMod val="50000"/>
              </a:sys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>
                  <c:v>23</c:v>
                </c:pt>
                <c:pt idx="1">
                  <c:v>24.666666666666668</c:v>
                </c:pt>
                <c:pt idx="2">
                  <c:v>22.3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0D-4AB7-9F0D-2EB670BDDB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657034152"/>
        <c:axId val="656990528"/>
      </c:barChart>
      <c:catAx>
        <c:axId val="65703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6990528"/>
        <c:crosses val="autoZero"/>
        <c:auto val="1"/>
        <c:lblAlgn val="ctr"/>
        <c:lblOffset val="100"/>
        <c:noMultiLvlLbl val="0"/>
      </c:catAx>
      <c:valAx>
        <c:axId val="656990528"/>
        <c:scaling>
          <c:orientation val="minMax"/>
          <c:max val="50"/>
        </c:scaling>
        <c:delete val="1"/>
        <c:axPos val="l"/>
        <c:numFmt formatCode="0.0" sourceLinked="1"/>
        <c:majorTickMark val="out"/>
        <c:minorTickMark val="none"/>
        <c:tickLblPos val="nextTo"/>
        <c:crossAx val="65703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014273059982858E-2"/>
          <c:y val="0.82780922417110891"/>
          <c:w val="0.98750856649543906"/>
          <c:h val="0.147361381143447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ysClr val="window" lastClr="FFFFFF">
          <a:lumMod val="50000"/>
        </a:sys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100">
          <a:solidFill>
            <a:sysClr val="windowText" lastClr="000000"/>
          </a:solidFill>
        </a:defRPr>
      </a:pPr>
      <a:endParaRPr lang="ru-RU"/>
    </a:p>
  </c:txPr>
  <c:externalData r:id="rId4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672597238673304"/>
          <c:y val="2.7777777777777776E-2"/>
          <c:w val="0.83469517596348786"/>
          <c:h val="0.735124046994125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Очень эффективны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6</c:v>
                </c:pt>
                <c:pt idx="1">
                  <c:v>10.7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C4-4F22-ABD6-2B4A41BD588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Скорее эффективны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22.7</c:v>
                </c:pt>
                <c:pt idx="1">
                  <c:v>23.7</c:v>
                </c:pt>
                <c:pt idx="2">
                  <c:v>20.7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C4-4F22-ABD6-2B4A41BD588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неэффективны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19</c:v>
                </c:pt>
                <c:pt idx="1">
                  <c:v>16</c:v>
                </c:pt>
                <c:pt idx="2">
                  <c:v>17.3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0C4-4F22-ABD6-2B4A41BD588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Абсолютно неэффективны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>
                  <c:v>20.3</c:v>
                </c:pt>
                <c:pt idx="1">
                  <c:v>18.7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C4-4F22-ABD6-2B4A41BD5884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Ухудшают ситуацию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Лист1!$F$2:$F$4</c:f>
              <c:numCache>
                <c:formatCode>0.0</c:formatCode>
                <c:ptCount val="3"/>
                <c:pt idx="0">
                  <c:v>3.7</c:v>
                </c:pt>
                <c:pt idx="1">
                  <c:v>4.7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0C4-4F22-ABD6-2B4A41BD5884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Лист1!$G$2:$G$4</c:f>
              <c:numCache>
                <c:formatCode>0.0</c:formatCode>
                <c:ptCount val="3"/>
                <c:pt idx="0">
                  <c:v>28.3</c:v>
                </c:pt>
                <c:pt idx="1">
                  <c:v>26.3</c:v>
                </c:pt>
                <c:pt idx="2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0C4-4F22-ABD6-2B4A41BD58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657020704"/>
        <c:axId val="657009880"/>
      </c:barChart>
      <c:catAx>
        <c:axId val="657020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7009880"/>
        <c:crosses val="autoZero"/>
        <c:auto val="1"/>
        <c:lblAlgn val="ctr"/>
        <c:lblOffset val="100"/>
        <c:noMultiLvlLbl val="0"/>
      </c:catAx>
      <c:valAx>
        <c:axId val="657009880"/>
        <c:scaling>
          <c:orientation val="minMax"/>
          <c:max val="100"/>
        </c:scaling>
        <c:delete val="1"/>
        <c:axPos val="b"/>
        <c:numFmt formatCode="0.0" sourceLinked="1"/>
        <c:majorTickMark val="none"/>
        <c:minorTickMark val="none"/>
        <c:tickLblPos val="nextTo"/>
        <c:crossAx val="657020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6687007874015745"/>
          <c:w val="1"/>
          <c:h val="0.209320397450318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46242095809731"/>
          <c:y val="0"/>
          <c:w val="0.82986725256381144"/>
          <c:h val="0.8180844532242657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Стало больше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17.7</c:v>
                </c:pt>
                <c:pt idx="1">
                  <c:v>11.8</c:v>
                </c:pt>
                <c:pt idx="2">
                  <c:v>10.5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91-4670-9A87-AAEA06840A8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Уровень не изменился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33</c:v>
                </c:pt>
                <c:pt idx="1">
                  <c:v>48.3</c:v>
                </c:pt>
                <c:pt idx="2">
                  <c:v>48.3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91-4670-9A87-AAEA06840A8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Стало меньше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14.5</c:v>
                </c:pt>
                <c:pt idx="1">
                  <c:v>17.8</c:v>
                </c:pt>
                <c:pt idx="2">
                  <c:v>14.8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91-4670-9A87-AAEA06840A8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>
                  <c:v>34.799999999999997</c:v>
                </c:pt>
                <c:pt idx="1">
                  <c:v>22.1</c:v>
                </c:pt>
                <c:pt idx="2">
                  <c:v>26.4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791-4670-9A87-AAEA06840A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20890672"/>
        <c:axId val="620889104"/>
      </c:barChart>
      <c:catAx>
        <c:axId val="620890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0889104"/>
        <c:crosses val="autoZero"/>
        <c:auto val="1"/>
        <c:lblAlgn val="ctr"/>
        <c:lblOffset val="100"/>
        <c:noMultiLvlLbl val="0"/>
      </c:catAx>
      <c:valAx>
        <c:axId val="62088910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2089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231928252784656"/>
          <c:w val="0.99771410101406832"/>
          <c:h val="0.157961473897034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3650793650793648E-2"/>
          <c:w val="1"/>
          <c:h val="0.661162693918762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Руководство региона хочет и может эффективно бороться с  коррупцией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2019 год</c:v>
                </c:pt>
                <c:pt idx="1">
                  <c:v>2020 год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22.7</c:v>
                </c:pt>
                <c:pt idx="1">
                  <c:v>27.333333333333332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FB-4FDD-A267-1A2DD8FE637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Руководство региона хочет, но не может эффективно бороться с  коррупцией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2019 год</c:v>
                </c:pt>
                <c:pt idx="1">
                  <c:v>2020 год</c:v>
                </c:pt>
              </c:strCache>
            </c:strRef>
          </c:cat>
          <c:val>
            <c:numRef>
              <c:f>Лист1!$C$2:$C$3</c:f>
              <c:numCache>
                <c:formatCode>0.0</c:formatCode>
                <c:ptCount val="2"/>
                <c:pt idx="0">
                  <c:v>13</c:v>
                </c:pt>
                <c:pt idx="1">
                  <c:v>14.666666666666666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FB-4FDD-A267-1A2DD8FE637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Руководство региона может, но не хочет эффективно бороться с  коррупцией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2019 год</c:v>
                </c:pt>
                <c:pt idx="1">
                  <c:v>2020 год</c:v>
                </c:pt>
              </c:strCache>
            </c:strRef>
          </c:cat>
          <c:val>
            <c:numRef>
              <c:f>Лист1!$D$2:$D$3</c:f>
              <c:numCache>
                <c:formatCode>0.0</c:formatCode>
                <c:ptCount val="2"/>
                <c:pt idx="0">
                  <c:v>14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FB-4FDD-A267-1A2DD8FE637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Руководство региона не хочет и не может эффективно бороться с  коррупцией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2019 год</c:v>
                </c:pt>
                <c:pt idx="1">
                  <c:v>2020 год</c:v>
                </c:pt>
              </c:strCache>
            </c:strRef>
          </c:cat>
          <c:val>
            <c:numRef>
              <c:f>Лист1!$E$2:$E$3</c:f>
              <c:numCache>
                <c:formatCode>0.0</c:formatCode>
                <c:ptCount val="2"/>
                <c:pt idx="0">
                  <c:v>12.7</c:v>
                </c:pt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FB-4FDD-A267-1A2DD8FE6375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2019 год</c:v>
                </c:pt>
                <c:pt idx="1">
                  <c:v>2020 год</c:v>
                </c:pt>
              </c:strCache>
            </c:strRef>
          </c:cat>
          <c:val>
            <c:numRef>
              <c:f>Лист1!$F$2:$F$3</c:f>
              <c:numCache>
                <c:formatCode>0.0</c:formatCode>
                <c:ptCount val="2"/>
                <c:pt idx="0">
                  <c:v>37.700000000000003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FB-4FDD-A267-1A2DD8FE63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657034152"/>
        <c:axId val="656990528"/>
      </c:barChart>
      <c:catAx>
        <c:axId val="65703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6990528"/>
        <c:crosses val="autoZero"/>
        <c:auto val="1"/>
        <c:lblAlgn val="ctr"/>
        <c:lblOffset val="100"/>
        <c:noMultiLvlLbl val="0"/>
      </c:catAx>
      <c:valAx>
        <c:axId val="656990528"/>
        <c:scaling>
          <c:orientation val="minMax"/>
          <c:max val="40"/>
        </c:scaling>
        <c:delete val="1"/>
        <c:axPos val="l"/>
        <c:numFmt formatCode="0.0" sourceLinked="1"/>
        <c:majorTickMark val="out"/>
        <c:minorTickMark val="none"/>
        <c:tickLblPos val="nextTo"/>
        <c:crossAx val="65703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8083495927194326"/>
          <c:w val="1"/>
          <c:h val="0.29535550067538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3650793650793648E-2"/>
          <c:w val="1"/>
          <c:h val="0.553733999854385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Руководство региона хочет и может эффективно бороться с  коррупцией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22.7</c:v>
                </c:pt>
                <c:pt idx="1">
                  <c:v>27.333333333333332</c:v>
                </c:pt>
                <c:pt idx="2">
                  <c:v>28.7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42-421B-8337-C21A3CA3201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Руководство региона хочет, но не может эффективно бороться с  коррупцией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13</c:v>
                </c:pt>
                <c:pt idx="1">
                  <c:v>14.666666666666666</c:v>
                </c:pt>
                <c:pt idx="2">
                  <c:v>13.7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42-421B-8337-C21A3CA3201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Руководство региона может, но не хочет эффективно бороться с  коррупцией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14</c:v>
                </c:pt>
                <c:pt idx="1">
                  <c:v>10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42-421B-8337-C21A3CA3201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Руководство региона не хочет и не может эффективно бороться с  коррупцией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>
                  <c:v>12.7</c:v>
                </c:pt>
                <c:pt idx="1">
                  <c:v>16</c:v>
                </c:pt>
                <c:pt idx="2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842-421B-8337-C21A3CA3201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Лист1!$F$2:$F$4</c:f>
              <c:numCache>
                <c:formatCode>0.0</c:formatCode>
                <c:ptCount val="3"/>
                <c:pt idx="0">
                  <c:v>37.700000000000003</c:v>
                </c:pt>
                <c:pt idx="1">
                  <c:v>32</c:v>
                </c:pt>
                <c:pt idx="2">
                  <c:v>31.3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42-421B-8337-C21A3CA320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657034152"/>
        <c:axId val="656990528"/>
      </c:barChart>
      <c:catAx>
        <c:axId val="657034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56990528"/>
        <c:crosses val="autoZero"/>
        <c:auto val="1"/>
        <c:lblAlgn val="ctr"/>
        <c:lblOffset val="100"/>
        <c:noMultiLvlLbl val="0"/>
      </c:catAx>
      <c:valAx>
        <c:axId val="656990528"/>
        <c:scaling>
          <c:orientation val="minMax"/>
          <c:max val="40"/>
        </c:scaling>
        <c:delete val="1"/>
        <c:axPos val="l"/>
        <c:numFmt formatCode="0.0" sourceLinked="1"/>
        <c:majorTickMark val="out"/>
        <c:minorTickMark val="none"/>
        <c:tickLblPos val="nextTo"/>
        <c:crossAx val="6570341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8602152517373379E-3"/>
          <c:y val="0.68949912510936129"/>
          <c:w val="0.98807359719162147"/>
          <c:h val="0.286691351081114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675005063182378"/>
          <c:y val="0"/>
          <c:w val="0.82467109771839719"/>
          <c:h val="0.86048728007938935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Стало больше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21.2</c:v>
                </c:pt>
                <c:pt idx="1">
                  <c:v>15.8</c:v>
                </c:pt>
                <c:pt idx="2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6D-45C0-B0FA-3F9F6C6DEA8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Уровень не изменился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32.799999999999997</c:v>
                </c:pt>
                <c:pt idx="1">
                  <c:v>40.299999999999997</c:v>
                </c:pt>
                <c:pt idx="2">
                  <c:v>38.299999999999997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6D-45C0-B0FA-3F9F6C6DEA8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Стало меньше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12</c:v>
                </c:pt>
                <c:pt idx="1">
                  <c:v>18.3</c:v>
                </c:pt>
                <c:pt idx="2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6D-45C0-B0FA-3F9F6C6DEA8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>
                  <c:v>34</c:v>
                </c:pt>
                <c:pt idx="1">
                  <c:v>25.6</c:v>
                </c:pt>
                <c:pt idx="2">
                  <c:v>31.2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D6D-45C0-B0FA-3F9F6C6DEA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20890672"/>
        <c:axId val="620889104"/>
      </c:barChart>
      <c:catAx>
        <c:axId val="6208906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0889104"/>
        <c:crosses val="autoZero"/>
        <c:auto val="1"/>
        <c:lblAlgn val="ctr"/>
        <c:lblOffset val="100"/>
        <c:noMultiLvlLbl val="0"/>
      </c:catAx>
      <c:valAx>
        <c:axId val="62088910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2089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1376997486621594"/>
          <c:w val="0.99771410101406832"/>
          <c:h val="0.157961473897034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598913799259582"/>
          <c:y val="5.5145841387601565E-3"/>
          <c:w val="0.47810334022660367"/>
          <c:h val="0.9238449502088927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Абсолютно честные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8.3013385908477736E-3"/>
                  <c:y val="6.4326742272101015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AA8-475D-AFB7-99626CEE55C1}"/>
                </c:ext>
              </c:extLst>
            </c:dLbl>
            <c:dLbl>
              <c:idx val="9"/>
              <c:layout>
                <c:manualLayout>
                  <c:x val="8.3013385908477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AA8-475D-AFB7-99626CEE55C1}"/>
                </c:ext>
              </c:extLst>
            </c:dLbl>
            <c:dLbl>
              <c:idx val="10"/>
              <c:layout>
                <c:manualLayout>
                  <c:x val="6.226003943135830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AA8-475D-AFB7-99626CEE55C1}"/>
                </c:ext>
              </c:extLst>
            </c:dLbl>
            <c:dLbl>
              <c:idx val="11"/>
              <c:layout>
                <c:manualLayout>
                  <c:x val="8.3013385908477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AA8-475D-AFB7-99626CEE55C1}"/>
                </c:ext>
              </c:extLst>
            </c:dLbl>
            <c:dLbl>
              <c:idx val="12"/>
              <c:layout>
                <c:manualLayout>
                  <c:x val="8.301338590847773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AA8-475D-AFB7-99626CEE55C1}"/>
                </c:ext>
              </c:extLst>
            </c:dLbl>
            <c:dLbl>
              <c:idx val="13"/>
              <c:layout>
                <c:manualLayout>
                  <c:x val="1.037667323855964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AA8-475D-AFB7-99626CEE55C1}"/>
                </c:ext>
              </c:extLst>
            </c:dLbl>
            <c:dLbl>
              <c:idx val="14"/>
              <c:layout>
                <c:manualLayout>
                  <c:x val="1.2452007886271661E-2"/>
                  <c:y val="1.38140627158447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AA8-475D-AFB7-99626CEE55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Средние школы, училища, техникумы</c:v>
                </c:pt>
                <c:pt idx="1">
                  <c:v>Армия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Власти Вашего города, района, поселка, села</c:v>
                </c:pt>
                <c:pt idx="6">
                  <c:v>Правозащитные организации</c:v>
                </c:pt>
                <c:pt idx="7">
                  <c:v>Власти Вашего края</c:v>
                </c:pt>
                <c:pt idx="8">
                  <c:v>Высшие учебные заведения</c:v>
                </c:pt>
                <c:pt idx="9">
                  <c:v>Коммунальные службы (жэки, управком и т.п.)</c:v>
                </c:pt>
                <c:pt idx="10">
                  <c:v>Средства массовой информации</c:v>
                </c:pt>
                <c:pt idx="11">
                  <c:v>ГИБДД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Лист1!$B$2:$B$16</c:f>
              <c:numCache>
                <c:formatCode>###0.0</c:formatCode>
                <c:ptCount val="15"/>
                <c:pt idx="0">
                  <c:v>12.3</c:v>
                </c:pt>
                <c:pt idx="1">
                  <c:v>17.7</c:v>
                </c:pt>
                <c:pt idx="2">
                  <c:v>12.5</c:v>
                </c:pt>
                <c:pt idx="3">
                  <c:v>7.5</c:v>
                </c:pt>
                <c:pt idx="4">
                  <c:v>11.2</c:v>
                </c:pt>
                <c:pt idx="5">
                  <c:v>7.7</c:v>
                </c:pt>
                <c:pt idx="6">
                  <c:v>10.3</c:v>
                </c:pt>
                <c:pt idx="7">
                  <c:v>5.7</c:v>
                </c:pt>
                <c:pt idx="8">
                  <c:v>7.8</c:v>
                </c:pt>
                <c:pt idx="9">
                  <c:v>7</c:v>
                </c:pt>
                <c:pt idx="10">
                  <c:v>5.2</c:v>
                </c:pt>
                <c:pt idx="11">
                  <c:v>6.5</c:v>
                </c:pt>
                <c:pt idx="12">
                  <c:v>4.8</c:v>
                </c:pt>
                <c:pt idx="13">
                  <c:v>5.8</c:v>
                </c:pt>
                <c:pt idx="14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AA8-475D-AFB7-99626CEE55C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Довольно честные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2"/>
              <c:layout>
                <c:manualLayout>
                  <c:x val="1.452734253398352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AA8-475D-AFB7-99626CEE55C1}"/>
                </c:ext>
              </c:extLst>
            </c:dLbl>
            <c:dLbl>
              <c:idx val="13"/>
              <c:layout>
                <c:manualLayout>
                  <c:x val="2.490401577254332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AA8-475D-AFB7-99626CEE55C1}"/>
                </c:ext>
              </c:extLst>
            </c:dLbl>
            <c:dLbl>
              <c:idx val="14"/>
              <c:layout>
                <c:manualLayout>
                  <c:x val="2.6979350420255191E-2"/>
                  <c:y val="1.381406271584473E-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EAA8-475D-AFB7-99626CEE55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Средние школы, училища, техникумы</c:v>
                </c:pt>
                <c:pt idx="1">
                  <c:v>Армия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Власти Вашего города, района, поселка, села</c:v>
                </c:pt>
                <c:pt idx="6">
                  <c:v>Правозащитные организации</c:v>
                </c:pt>
                <c:pt idx="7">
                  <c:v>Власти Вашего края</c:v>
                </c:pt>
                <c:pt idx="8">
                  <c:v>Высшие учебные заведения</c:v>
                </c:pt>
                <c:pt idx="9">
                  <c:v>Коммунальные службы (жэки, управком и т.п.)</c:v>
                </c:pt>
                <c:pt idx="10">
                  <c:v>Средства массовой информации</c:v>
                </c:pt>
                <c:pt idx="11">
                  <c:v>ГИБДД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Лист1!$C$2:$C$16</c:f>
              <c:numCache>
                <c:formatCode>###0.0</c:formatCode>
                <c:ptCount val="15"/>
                <c:pt idx="0">
                  <c:v>39.700000000000003</c:v>
                </c:pt>
                <c:pt idx="1">
                  <c:v>31.8</c:v>
                </c:pt>
                <c:pt idx="2">
                  <c:v>33</c:v>
                </c:pt>
                <c:pt idx="3">
                  <c:v>36.200000000000003</c:v>
                </c:pt>
                <c:pt idx="4">
                  <c:v>29.8</c:v>
                </c:pt>
                <c:pt idx="5">
                  <c:v>32.5</c:v>
                </c:pt>
                <c:pt idx="6">
                  <c:v>27.5</c:v>
                </c:pt>
                <c:pt idx="7">
                  <c:v>31</c:v>
                </c:pt>
                <c:pt idx="8">
                  <c:v>28.5</c:v>
                </c:pt>
                <c:pt idx="9">
                  <c:v>24.7</c:v>
                </c:pt>
                <c:pt idx="10">
                  <c:v>25.7</c:v>
                </c:pt>
                <c:pt idx="11">
                  <c:v>24.3</c:v>
                </c:pt>
                <c:pt idx="12">
                  <c:v>23</c:v>
                </c:pt>
                <c:pt idx="13">
                  <c:v>21.2</c:v>
                </c:pt>
                <c:pt idx="14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AA8-475D-AFB7-99626CEE55C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Довольно нечестные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Средние школы, училища, техникумы</c:v>
                </c:pt>
                <c:pt idx="1">
                  <c:v>Армия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Власти Вашего города, района, поселка, села</c:v>
                </c:pt>
                <c:pt idx="6">
                  <c:v>Правозащитные организации</c:v>
                </c:pt>
                <c:pt idx="7">
                  <c:v>Власти Вашего края</c:v>
                </c:pt>
                <c:pt idx="8">
                  <c:v>Высшие учебные заведения</c:v>
                </c:pt>
                <c:pt idx="9">
                  <c:v>Коммунальные службы (жэки, управком и т.п.)</c:v>
                </c:pt>
                <c:pt idx="10">
                  <c:v>Средства массовой информации</c:v>
                </c:pt>
                <c:pt idx="11">
                  <c:v>ГИБДД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Лист1!$D$2:$D$16</c:f>
              <c:numCache>
                <c:formatCode>###0.0</c:formatCode>
                <c:ptCount val="15"/>
                <c:pt idx="0">
                  <c:v>16.8</c:v>
                </c:pt>
                <c:pt idx="1">
                  <c:v>10.3</c:v>
                </c:pt>
                <c:pt idx="2">
                  <c:v>11.5</c:v>
                </c:pt>
                <c:pt idx="3">
                  <c:v>24.3</c:v>
                </c:pt>
                <c:pt idx="4">
                  <c:v>14.7</c:v>
                </c:pt>
                <c:pt idx="5">
                  <c:v>23.5</c:v>
                </c:pt>
                <c:pt idx="6">
                  <c:v>14.5</c:v>
                </c:pt>
                <c:pt idx="7">
                  <c:v>24.5</c:v>
                </c:pt>
                <c:pt idx="8">
                  <c:v>23.2</c:v>
                </c:pt>
                <c:pt idx="9">
                  <c:v>23.5</c:v>
                </c:pt>
                <c:pt idx="10">
                  <c:v>26.7</c:v>
                </c:pt>
                <c:pt idx="11">
                  <c:v>23.8</c:v>
                </c:pt>
                <c:pt idx="12">
                  <c:v>21.8</c:v>
                </c:pt>
                <c:pt idx="13">
                  <c:v>25.8</c:v>
                </c:pt>
                <c:pt idx="14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AA8-475D-AFB7-99626CEE55C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Абсолютно нечестные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Средние школы, училища, техникумы</c:v>
                </c:pt>
                <c:pt idx="1">
                  <c:v>Армия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Власти Вашего города, района, поселка, села</c:v>
                </c:pt>
                <c:pt idx="6">
                  <c:v>Правозащитные организации</c:v>
                </c:pt>
                <c:pt idx="7">
                  <c:v>Власти Вашего края</c:v>
                </c:pt>
                <c:pt idx="8">
                  <c:v>Высшие учебные заведения</c:v>
                </c:pt>
                <c:pt idx="9">
                  <c:v>Коммунальные службы (жэки, управком и т.п.)</c:v>
                </c:pt>
                <c:pt idx="10">
                  <c:v>Средства массовой информации</c:v>
                </c:pt>
                <c:pt idx="11">
                  <c:v>ГИБДД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Лист1!$E$2:$E$16</c:f>
              <c:numCache>
                <c:formatCode>###0.0</c:formatCode>
                <c:ptCount val="15"/>
                <c:pt idx="0">
                  <c:v>8.6999999999999993</c:v>
                </c:pt>
                <c:pt idx="1">
                  <c:v>12</c:v>
                </c:pt>
                <c:pt idx="2">
                  <c:v>7</c:v>
                </c:pt>
                <c:pt idx="3">
                  <c:v>19.3</c:v>
                </c:pt>
                <c:pt idx="4">
                  <c:v>11.2</c:v>
                </c:pt>
                <c:pt idx="5">
                  <c:v>15.2</c:v>
                </c:pt>
                <c:pt idx="6">
                  <c:v>9.8000000000000007</c:v>
                </c:pt>
                <c:pt idx="7">
                  <c:v>16.2</c:v>
                </c:pt>
                <c:pt idx="8">
                  <c:v>11.3</c:v>
                </c:pt>
                <c:pt idx="9">
                  <c:v>27.5</c:v>
                </c:pt>
                <c:pt idx="10">
                  <c:v>20.8</c:v>
                </c:pt>
                <c:pt idx="11">
                  <c:v>25.7</c:v>
                </c:pt>
                <c:pt idx="12">
                  <c:v>16.7</c:v>
                </c:pt>
                <c:pt idx="13">
                  <c:v>22.5</c:v>
                </c:pt>
                <c:pt idx="14">
                  <c:v>18.7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AA8-475D-AFB7-99626CEE55C1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Средние школы, училища, техникумы</c:v>
                </c:pt>
                <c:pt idx="1">
                  <c:v>Армия</c:v>
                </c:pt>
                <c:pt idx="2">
                  <c:v>Собесы, службы занятости, другие социальные учреждения</c:v>
                </c:pt>
                <c:pt idx="3">
                  <c:v>Поликлиники и больницы</c:v>
                </c:pt>
                <c:pt idx="4">
                  <c:v>Общественные организации по охране окружающей среды</c:v>
                </c:pt>
                <c:pt idx="5">
                  <c:v>Власти Вашего города, района, поселка, села</c:v>
                </c:pt>
                <c:pt idx="6">
                  <c:v>Правозащитные организации</c:v>
                </c:pt>
                <c:pt idx="7">
                  <c:v>Власти Вашего края</c:v>
                </c:pt>
                <c:pt idx="8">
                  <c:v>Высшие учебные заведения</c:v>
                </c:pt>
                <c:pt idx="9">
                  <c:v>Коммунальные службы (жэки, управком и т.п.)</c:v>
                </c:pt>
                <c:pt idx="10">
                  <c:v>Средства массовой информации</c:v>
                </c:pt>
                <c:pt idx="11">
                  <c:v>ГИБДД</c:v>
                </c:pt>
                <c:pt idx="12">
                  <c:v>Районные и окружные суды</c:v>
                </c:pt>
                <c:pt idx="13">
                  <c:v>Правоохранительные органы (полиция, суд, прокуратура и т.п.)</c:v>
                </c:pt>
                <c:pt idx="14">
                  <c:v>Политические партии</c:v>
                </c:pt>
              </c:strCache>
            </c:strRef>
          </c:cat>
          <c:val>
            <c:numRef>
              <c:f>Лист1!$F$2:$F$16</c:f>
              <c:numCache>
                <c:formatCode>###0.0</c:formatCode>
                <c:ptCount val="15"/>
                <c:pt idx="0">
                  <c:v>22.5</c:v>
                </c:pt>
                <c:pt idx="1">
                  <c:v>28.2</c:v>
                </c:pt>
                <c:pt idx="2">
                  <c:v>36</c:v>
                </c:pt>
                <c:pt idx="3">
                  <c:v>12.7</c:v>
                </c:pt>
                <c:pt idx="4">
                  <c:v>33.200000000000003</c:v>
                </c:pt>
                <c:pt idx="5">
                  <c:v>21.2</c:v>
                </c:pt>
                <c:pt idx="6">
                  <c:v>37.799999999999997</c:v>
                </c:pt>
                <c:pt idx="7">
                  <c:v>22.7</c:v>
                </c:pt>
                <c:pt idx="8">
                  <c:v>29.2</c:v>
                </c:pt>
                <c:pt idx="9">
                  <c:v>17.3</c:v>
                </c:pt>
                <c:pt idx="10">
                  <c:v>21.7</c:v>
                </c:pt>
                <c:pt idx="11">
                  <c:v>19.7</c:v>
                </c:pt>
                <c:pt idx="12">
                  <c:v>33.700000000000003</c:v>
                </c:pt>
                <c:pt idx="13">
                  <c:v>24.7</c:v>
                </c:pt>
                <c:pt idx="14">
                  <c:v>34.799999999999997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EAA8-475D-AFB7-99626CEE55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696270728"/>
        <c:axId val="696271120"/>
      </c:barChart>
      <c:catAx>
        <c:axId val="696270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6271120"/>
        <c:crosses val="autoZero"/>
        <c:auto val="1"/>
        <c:lblAlgn val="ctr"/>
        <c:lblOffset val="100"/>
        <c:noMultiLvlLbl val="0"/>
      </c:catAx>
      <c:valAx>
        <c:axId val="69627112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6962707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8099797347836177E-4"/>
          <c:y val="0.93550076032579099"/>
          <c:w val="0.99728343596979818"/>
          <c:h val="6.04585795968658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2755310457516336"/>
          <c:y val="1.3019805028356956E-2"/>
          <c:w val="0.42200686274509802"/>
          <c:h val="0.926998907751882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Обращались за получением услуги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Получение бесплатной медицинской помощи в поликлинике, в больнице </c:v>
                </c:pt>
                <c:pt idx="1">
                  <c:v>Дошкольные учреждения (поступление, обслуживание и др.) </c:v>
                </c:pt>
                <c:pt idx="2">
                  <c:v>Школа (поступление в нужную школу и успешное ее окончание, обучение, "взносы" и др.) </c:v>
                </c:pt>
                <c:pt idx="3">
                  <c:v>Вуз (поступление, перевод из одного вуза в другой, экзамены и зачеты, диплом и др.) </c:v>
                </c:pt>
                <c:pt idx="4">
                  <c:v>Пенсии (оформление, пересчет и др.) </c:v>
                </c:pt>
                <c:pt idx="5">
                  <c:v>Социальные выплаты (оформление прав, пересчет и др.) </c:v>
                </c:pt>
                <c:pt idx="6">
                  <c:v>Решение проблем в связи с призывом на военную службу </c:v>
                </c:pt>
                <c:pt idx="7">
                  <c:v>Работа (получение нужной работы или обеспечение продвижения по службе) </c:v>
                </c:pt>
                <c:pt idx="8">
                  <c:v>Земельный участок для дачи или ведения своего хозяйства</c:v>
                </c:pt>
                <c:pt idx="9">
                  <c:v>Жилплощадь (получение и (или) оформление права на нее, приватизация и др.) </c:v>
                </c:pt>
                <c:pt idx="10">
                  <c:v>Получение услуг по ремонту, эксплуатации жилья у служб по эксплуатации (дэз и др.) </c:v>
                </c:pt>
                <c:pt idx="11">
                  <c:v>Обращение в суд </c:v>
                </c:pt>
                <c:pt idx="12">
                  <c:v>Обращение за помощью и защитой в полицию; </c:v>
                </c:pt>
                <c:pt idx="13">
                  <c:v>Получение регистрации по месту жительства, паспорта или заграничного паспорта и др. </c:v>
                </c:pt>
                <c:pt idx="14">
                  <c:v>Урегулирование ситуации с автоинспекцией </c:v>
                </c:pt>
                <c:pt idx="15">
                  <c:v>Регистрация сделки с недвижимостью (дома, квартиры, гаражи и др.) </c:v>
                </c:pt>
                <c:pt idx="16">
                  <c:v>Затрудняюсь ответить; никогда не обращался в государственные и муниципальные учреждения </c:v>
                </c:pt>
                <c:pt idx="17">
                  <c:v>Другое</c:v>
                </c:pt>
              </c:strCache>
            </c:strRef>
          </c:cat>
          <c:val>
            <c:numRef>
              <c:f>Лист1!$B$2:$B$19</c:f>
              <c:numCache>
                <c:formatCode>0.0</c:formatCode>
                <c:ptCount val="18"/>
                <c:pt idx="0">
                  <c:v>37.200000000000003</c:v>
                </c:pt>
                <c:pt idx="1">
                  <c:v>1.8</c:v>
                </c:pt>
                <c:pt idx="2">
                  <c:v>1.8</c:v>
                </c:pt>
                <c:pt idx="3">
                  <c:v>2.5</c:v>
                </c:pt>
                <c:pt idx="4">
                  <c:v>1.7</c:v>
                </c:pt>
                <c:pt idx="5">
                  <c:v>4.7</c:v>
                </c:pt>
                <c:pt idx="6">
                  <c:v>0.8</c:v>
                </c:pt>
                <c:pt idx="7">
                  <c:v>1.5</c:v>
                </c:pt>
                <c:pt idx="8">
                  <c:v>1.8</c:v>
                </c:pt>
                <c:pt idx="9">
                  <c:v>2</c:v>
                </c:pt>
                <c:pt idx="10">
                  <c:v>2</c:v>
                </c:pt>
                <c:pt idx="11">
                  <c:v>1.5</c:v>
                </c:pt>
                <c:pt idx="12">
                  <c:v>1.7</c:v>
                </c:pt>
                <c:pt idx="13">
                  <c:v>3.7</c:v>
                </c:pt>
                <c:pt idx="14">
                  <c:v>5</c:v>
                </c:pt>
                <c:pt idx="15">
                  <c:v>1.8</c:v>
                </c:pt>
                <c:pt idx="16">
                  <c:v>21.3</c:v>
                </c:pt>
                <c:pt idx="17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5D-49D1-B71B-54E878D6E00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Возникала коррупционная ситуация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Лист1!$A$2:$A$19</c:f>
              <c:strCache>
                <c:ptCount val="18"/>
                <c:pt idx="0">
                  <c:v>Получение бесплатной медицинской помощи в поликлинике, в больнице </c:v>
                </c:pt>
                <c:pt idx="1">
                  <c:v>Дошкольные учреждения (поступление, обслуживание и др.) </c:v>
                </c:pt>
                <c:pt idx="2">
                  <c:v>Школа (поступление в нужную школу и успешное ее окончание, обучение, "взносы" и др.) </c:v>
                </c:pt>
                <c:pt idx="3">
                  <c:v>Вуз (поступление, перевод из одного вуза в другой, экзамены и зачеты, диплом и др.) </c:v>
                </c:pt>
                <c:pt idx="4">
                  <c:v>Пенсии (оформление, пересчет и др.) </c:v>
                </c:pt>
                <c:pt idx="5">
                  <c:v>Социальные выплаты (оформление прав, пересчет и др.) </c:v>
                </c:pt>
                <c:pt idx="6">
                  <c:v>Решение проблем в связи с призывом на военную службу </c:v>
                </c:pt>
                <c:pt idx="7">
                  <c:v>Работа (получение нужной работы или обеспечение продвижения по службе) </c:v>
                </c:pt>
                <c:pt idx="8">
                  <c:v>Земельный участок для дачи или ведения своего хозяйства</c:v>
                </c:pt>
                <c:pt idx="9">
                  <c:v>Жилплощадь (получение и (или) оформление права на нее, приватизация и др.) </c:v>
                </c:pt>
                <c:pt idx="10">
                  <c:v>Получение услуг по ремонту, эксплуатации жилья у служб по эксплуатации (дэз и др.) </c:v>
                </c:pt>
                <c:pt idx="11">
                  <c:v>Обращение в суд </c:v>
                </c:pt>
                <c:pt idx="12">
                  <c:v>Обращение за помощью и защитой в полицию; </c:v>
                </c:pt>
                <c:pt idx="13">
                  <c:v>Получение регистрации по месту жительства, паспорта или заграничного паспорта и др. </c:v>
                </c:pt>
                <c:pt idx="14">
                  <c:v>Урегулирование ситуации с автоинспекцией </c:v>
                </c:pt>
                <c:pt idx="15">
                  <c:v>Регистрация сделки с недвижимостью (дома, квартиры, гаражи и др.) </c:v>
                </c:pt>
                <c:pt idx="16">
                  <c:v>Затрудняюсь ответить; никогда не обращался в государственные и муниципальные учреждения </c:v>
                </c:pt>
                <c:pt idx="17">
                  <c:v>Другое</c:v>
                </c:pt>
              </c:strCache>
            </c:strRef>
          </c:cat>
          <c:val>
            <c:numRef>
              <c:f>Лист1!$C$2:$C$19</c:f>
              <c:numCache>
                <c:formatCode>General</c:formatCode>
                <c:ptCount val="18"/>
                <c:pt idx="0" formatCode="0.0">
                  <c:v>16.600000000000001</c:v>
                </c:pt>
                <c:pt idx="2" formatCode="0.0">
                  <c:v>36.4</c:v>
                </c:pt>
                <c:pt idx="3" formatCode="0.0">
                  <c:v>73.3</c:v>
                </c:pt>
                <c:pt idx="4" formatCode="0.0">
                  <c:v>10</c:v>
                </c:pt>
                <c:pt idx="7" formatCode="0.0">
                  <c:v>22.2</c:v>
                </c:pt>
                <c:pt idx="8" formatCode="0.0">
                  <c:v>18.2</c:v>
                </c:pt>
                <c:pt idx="10" formatCode="0.0">
                  <c:v>8.3000000000000007</c:v>
                </c:pt>
                <c:pt idx="11" formatCode="0.0">
                  <c:v>11.1</c:v>
                </c:pt>
                <c:pt idx="12" formatCode="0.0">
                  <c:v>40</c:v>
                </c:pt>
                <c:pt idx="13" formatCode="0.0">
                  <c:v>9.1</c:v>
                </c:pt>
                <c:pt idx="14" formatCode="0.0">
                  <c:v>66.7</c:v>
                </c:pt>
                <c:pt idx="15" formatCode="0.0">
                  <c:v>27.3</c:v>
                </c:pt>
                <c:pt idx="17" formatCode="0.0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5D-49D1-B71B-54E878D6E0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96286016"/>
        <c:axId val="696283272"/>
      </c:barChart>
      <c:catAx>
        <c:axId val="6962860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6283272"/>
        <c:crosses val="autoZero"/>
        <c:auto val="1"/>
        <c:lblAlgn val="ctr"/>
        <c:lblOffset val="100"/>
        <c:noMultiLvlLbl val="0"/>
      </c:catAx>
      <c:valAx>
        <c:axId val="696283272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696286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4006133137150638"/>
          <c:w val="1"/>
          <c:h val="5.25748573750205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2568697729988054E-2"/>
          <c:w val="1"/>
          <c:h val="0.6314506029883519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Да, приходилось</c:v>
                </c:pt>
              </c:strCache>
            </c:strRef>
          </c:tx>
          <c:spPr>
            <a:solidFill>
              <a:schemeClr val="accent1"/>
            </a:solidFill>
            <a:ln w="19050"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7B3-4DD2-B85C-D17C6713F5F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7B3-4DD2-B85C-D17C6713F5F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7B3-4DD2-B85C-D17C6713F5F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97B3-4DD2-B85C-D17C6713F5F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97B3-4DD2-B85C-D17C6713F5F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97B3-4DD2-B85C-D17C6713F5F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17.600000000000001</c:v>
                </c:pt>
                <c:pt idx="1">
                  <c:v>17.100000000000001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97B3-4DD2-B85C-D17C6713F5F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Нет, не приходилось</c:v>
                </c:pt>
              </c:strCache>
            </c:strRef>
          </c:tx>
          <c:spPr>
            <a:solidFill>
              <a:schemeClr val="accent3"/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78.400000000000006</c:v>
                </c:pt>
                <c:pt idx="1">
                  <c:v>62.2</c:v>
                </c:pt>
                <c:pt idx="2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7B3-4DD2-B85C-D17C6713F5F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4</c:v>
                </c:pt>
                <c:pt idx="1">
                  <c:v>2.7</c:v>
                </c:pt>
                <c:pt idx="2">
                  <c:v>15.7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7B3-4DD2-B85C-D17C6713F5F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Отказ от ответа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2021 год</c:v>
                </c:pt>
                <c:pt idx="1">
                  <c:v>2020 год</c:v>
                </c:pt>
                <c:pt idx="2">
                  <c:v>2019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1">
                  <c:v>18</c:v>
                </c:pt>
                <c:pt idx="2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97B3-4DD2-B85C-D17C6713F5F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737345032"/>
        <c:axId val="737345688"/>
      </c:barChart>
      <c:catAx>
        <c:axId val="737345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37345688"/>
        <c:crosses val="autoZero"/>
        <c:auto val="1"/>
        <c:lblAlgn val="ctr"/>
        <c:lblOffset val="100"/>
        <c:noMultiLvlLbl val="0"/>
      </c:catAx>
      <c:valAx>
        <c:axId val="737345688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extTo"/>
        <c:crossAx val="737345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1796253962878296"/>
          <c:w val="1"/>
          <c:h val="0.153363625245769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1389854913969091"/>
          <c:y val="1.3674192668562127E-2"/>
          <c:w val="0.46143500291630213"/>
          <c:h val="0.903624604741243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Получали услуги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Получение бесплатной медицинской помощи</c:v>
                </c:pt>
                <c:pt idx="1">
                  <c:v>Урегулирование ситуации с автоинспекцией</c:v>
                </c:pt>
                <c:pt idx="2">
                  <c:v>Вуз (поступление, перевод из одного вуза в другой, экзамены и зачеты</c:v>
                </c:pt>
                <c:pt idx="3">
                  <c:v>Социальные выплаты</c:v>
                </c:pt>
                <c:pt idx="4">
                  <c:v>Школа (поступление в нужную школу и (или) успешное ее окончание</c:v>
                </c:pt>
                <c:pt idx="5">
                  <c:v>Дошкольные учреждения</c:v>
                </c:pt>
                <c:pt idx="6">
                  <c:v>Пенсии (оформление, пересчет и др.)</c:v>
                </c:pt>
                <c:pt idx="7">
                  <c:v>Получение регистрации по месту жительства</c:v>
                </c:pt>
                <c:pt idx="8">
                  <c:v>Получение услуг по ремонту, эксплуатации жилья</c:v>
                </c:pt>
                <c:pt idx="9">
                  <c:v>Обращение за помощью и защитой в полицию</c:v>
                </c:pt>
                <c:pt idx="10">
                  <c:v>Жилплощадь (получение и (или) оформление права на нее</c:v>
                </c:pt>
                <c:pt idx="11">
                  <c:v>Работа</c:v>
                </c:pt>
                <c:pt idx="12">
                  <c:v>Земельный участок для дачи или ведения своего хозяйства</c:v>
                </c:pt>
                <c:pt idx="13">
                  <c:v>Регистрация сделки с недвижимостью</c:v>
                </c:pt>
                <c:pt idx="14">
                  <c:v>Решение проблем в связи с призывом на военную службу</c:v>
                </c:pt>
                <c:pt idx="15">
                  <c:v>Обращение в суд</c:v>
                </c:pt>
              </c:strCache>
            </c:strRef>
          </c:cat>
          <c:val>
            <c:numRef>
              <c:f>Лист1!$B$2:$B$17</c:f>
              <c:numCache>
                <c:formatCode>0.0</c:formatCode>
                <c:ptCount val="16"/>
                <c:pt idx="0">
                  <c:v>56.3</c:v>
                </c:pt>
                <c:pt idx="1">
                  <c:v>29.5</c:v>
                </c:pt>
                <c:pt idx="2">
                  <c:v>25</c:v>
                </c:pt>
                <c:pt idx="3">
                  <c:v>23.7</c:v>
                </c:pt>
                <c:pt idx="4">
                  <c:v>22.8</c:v>
                </c:pt>
                <c:pt idx="5">
                  <c:v>20.8</c:v>
                </c:pt>
                <c:pt idx="6">
                  <c:v>20.2</c:v>
                </c:pt>
                <c:pt idx="7">
                  <c:v>19.3</c:v>
                </c:pt>
                <c:pt idx="8">
                  <c:v>18.8</c:v>
                </c:pt>
                <c:pt idx="9">
                  <c:v>18.7</c:v>
                </c:pt>
                <c:pt idx="10">
                  <c:v>17.7</c:v>
                </c:pt>
                <c:pt idx="11">
                  <c:v>17.7</c:v>
                </c:pt>
                <c:pt idx="12">
                  <c:v>16.5</c:v>
                </c:pt>
                <c:pt idx="13">
                  <c:v>15.5</c:v>
                </c:pt>
                <c:pt idx="14">
                  <c:v>14.7</c:v>
                </c:pt>
                <c:pt idx="15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21-43E0-92E3-31D0EF9E34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Попадали в коррупционную ситуацию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Лист1!$A$2:$A$17</c:f>
              <c:strCache>
                <c:ptCount val="16"/>
                <c:pt idx="0">
                  <c:v>Получение бесплатной медицинской помощи</c:v>
                </c:pt>
                <c:pt idx="1">
                  <c:v>Урегулирование ситуации с автоинспекцией</c:v>
                </c:pt>
                <c:pt idx="2">
                  <c:v>Вуз (поступление, перевод из одного вуза в другой, экзамены и зачеты</c:v>
                </c:pt>
                <c:pt idx="3">
                  <c:v>Социальные выплаты</c:v>
                </c:pt>
                <c:pt idx="4">
                  <c:v>Школа (поступление в нужную школу и (или) успешное ее окончание</c:v>
                </c:pt>
                <c:pt idx="5">
                  <c:v>Дошкольные учреждения</c:v>
                </c:pt>
                <c:pt idx="6">
                  <c:v>Пенсии (оформление, пересчет и др.)</c:v>
                </c:pt>
                <c:pt idx="7">
                  <c:v>Получение регистрации по месту жительства</c:v>
                </c:pt>
                <c:pt idx="8">
                  <c:v>Получение услуг по ремонту, эксплуатации жилья</c:v>
                </c:pt>
                <c:pt idx="9">
                  <c:v>Обращение за помощью и защитой в полицию</c:v>
                </c:pt>
                <c:pt idx="10">
                  <c:v>Жилплощадь (получение и (или) оформление права на нее</c:v>
                </c:pt>
                <c:pt idx="11">
                  <c:v>Работа</c:v>
                </c:pt>
                <c:pt idx="12">
                  <c:v>Земельный участок для дачи или ведения своего хозяйства</c:v>
                </c:pt>
                <c:pt idx="13">
                  <c:v>Регистрация сделки с недвижимостью</c:v>
                </c:pt>
                <c:pt idx="14">
                  <c:v>Решение проблем в связи с призывом на военную службу</c:v>
                </c:pt>
                <c:pt idx="15">
                  <c:v>Обращение в суд</c:v>
                </c:pt>
              </c:strCache>
            </c:strRef>
          </c:cat>
          <c:val>
            <c:numRef>
              <c:f>Лист1!$C$2:$C$17</c:f>
              <c:numCache>
                <c:formatCode>0.0</c:formatCode>
                <c:ptCount val="16"/>
                <c:pt idx="0">
                  <c:v>15.8</c:v>
                </c:pt>
                <c:pt idx="1">
                  <c:v>14.7</c:v>
                </c:pt>
                <c:pt idx="2">
                  <c:v>10.199999999999999</c:v>
                </c:pt>
                <c:pt idx="3">
                  <c:v>3.2</c:v>
                </c:pt>
                <c:pt idx="4">
                  <c:v>5.3</c:v>
                </c:pt>
                <c:pt idx="5">
                  <c:v>6</c:v>
                </c:pt>
                <c:pt idx="6">
                  <c:v>2.7</c:v>
                </c:pt>
                <c:pt idx="7">
                  <c:v>2.8</c:v>
                </c:pt>
                <c:pt idx="8">
                  <c:v>4.3</c:v>
                </c:pt>
                <c:pt idx="9">
                  <c:v>5</c:v>
                </c:pt>
                <c:pt idx="10">
                  <c:v>2.7</c:v>
                </c:pt>
                <c:pt idx="11">
                  <c:v>3.7</c:v>
                </c:pt>
                <c:pt idx="12">
                  <c:v>3.2</c:v>
                </c:pt>
                <c:pt idx="13">
                  <c:v>1.7</c:v>
                </c:pt>
                <c:pt idx="14">
                  <c:v>2.8</c:v>
                </c:pt>
                <c:pt idx="15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221-43E0-92E3-31D0EF9E34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96298952"/>
        <c:axId val="696292680"/>
      </c:barChart>
      <c:catAx>
        <c:axId val="69629895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96292680"/>
        <c:crosses val="autoZero"/>
        <c:auto val="1"/>
        <c:lblAlgn val="ctr"/>
        <c:lblOffset val="100"/>
        <c:noMultiLvlLbl val="0"/>
      </c:catAx>
      <c:valAx>
        <c:axId val="696292680"/>
        <c:scaling>
          <c:orientation val="minMax"/>
        </c:scaling>
        <c:delete val="1"/>
        <c:axPos val="t"/>
        <c:numFmt formatCode="0.0" sourceLinked="1"/>
        <c:majorTickMark val="none"/>
        <c:minorTickMark val="none"/>
        <c:tickLblPos val="nextTo"/>
        <c:crossAx val="696298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94006133137150638"/>
          <c:w val="1"/>
          <c:h val="5.25748573750205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140484388009566"/>
          <c:y val="1.984126984126984E-2"/>
          <c:w val="0.77935714972495151"/>
          <c:h val="0.6372759770059418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Известно, постоянно слежу за этим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####.0</c:formatCode>
                <c:ptCount val="3"/>
                <c:pt idx="0" formatCode="General">
                  <c:v>6.2</c:v>
                </c:pt>
                <c:pt idx="1">
                  <c:v>15.1</c:v>
                </c:pt>
                <c:pt idx="2" formatCode="General">
                  <c:v>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7E-4C22-A836-423E1EB2230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Известно, но специально не слежу за этим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####.0</c:formatCode>
                <c:ptCount val="3"/>
                <c:pt idx="0" formatCode="General">
                  <c:v>19.5</c:v>
                </c:pt>
                <c:pt idx="1">
                  <c:v>23</c:v>
                </c:pt>
                <c:pt idx="2" formatCode="General">
                  <c:v>21.7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17E-4C22-A836-423E1EB2230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Что-то слышал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Лист1!$D$2:$D$4</c:f>
              <c:numCache>
                <c:formatCode>####.0</c:formatCode>
                <c:ptCount val="3"/>
                <c:pt idx="0" formatCode="General">
                  <c:v>24.5</c:v>
                </c:pt>
                <c:pt idx="1">
                  <c:v>34.1</c:v>
                </c:pt>
                <c:pt idx="2" formatCode="General">
                  <c:v>31.7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17E-4C22-A836-423E1EB2230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Ничего не знаю об этом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Лист1!$E$2:$E$4</c:f>
              <c:numCache>
                <c:formatCode>####.0</c:formatCode>
                <c:ptCount val="3"/>
                <c:pt idx="0" formatCode="General">
                  <c:v>29.7</c:v>
                </c:pt>
                <c:pt idx="1">
                  <c:v>27.1</c:v>
                </c:pt>
                <c:pt idx="2" formatCode="General">
                  <c:v>28.7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17E-4C22-A836-423E1EB22309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3.3775006495193556E-2"/>
                  <c:y val="-6.0375505209088126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0,7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17E-4C22-A836-423E1EB223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Лист1!$F$2:$F$4</c:f>
              <c:numCache>
                <c:formatCode>0.0</c:formatCode>
                <c:ptCount val="3"/>
                <c:pt idx="0" formatCode="General">
                  <c:v>20.100000000000001</c:v>
                </c:pt>
                <c:pt idx="1">
                  <c:v>0.7</c:v>
                </c:pt>
                <c:pt idx="2" formatCode="General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17E-4C22-A836-423E1EB223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519504480"/>
        <c:axId val="519502840"/>
      </c:barChart>
      <c:catAx>
        <c:axId val="5195044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19502840"/>
        <c:crosses val="autoZero"/>
        <c:auto val="1"/>
        <c:lblAlgn val="ctr"/>
        <c:lblOffset val="100"/>
        <c:noMultiLvlLbl val="0"/>
      </c:catAx>
      <c:valAx>
        <c:axId val="519502840"/>
        <c:scaling>
          <c:orientation val="minMax"/>
          <c:max val="100"/>
        </c:scaling>
        <c:delete val="1"/>
        <c:axPos val="b"/>
        <c:numFmt formatCode="General" sourceLinked="1"/>
        <c:majorTickMark val="none"/>
        <c:minorTickMark val="none"/>
        <c:tickLblPos val="nextTo"/>
        <c:crossAx val="519504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3842004412025188"/>
          <c:w val="1"/>
          <c:h val="0.3377703170539265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3032549614073"/>
          <c:y val="1.8877914827120597E-2"/>
          <c:w val="0.81567111203850895"/>
          <c:h val="0.61130502313455581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Руководство нашего региона хочет и может эффективно бороться с коррупцией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15</c:v>
                </c:pt>
                <c:pt idx="1">
                  <c:v>21</c:v>
                </c:pt>
                <c:pt idx="2">
                  <c:v>22.5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B0-42B8-88CE-EABD4D2B939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Руководство нашего региона хочет, но не может эффективно бороться с коррупцией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15.2</c:v>
                </c:pt>
                <c:pt idx="1">
                  <c:v>25.1</c:v>
                </c:pt>
                <c:pt idx="2">
                  <c:v>25.2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B0-42B8-88CE-EABD4D2B939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Руководство нашего региона может, но не хочет эффективно бороться с коррупцией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27.3</c:v>
                </c:pt>
                <c:pt idx="1">
                  <c:v>28.5</c:v>
                </c:pt>
                <c:pt idx="2">
                  <c:v>24.7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B0-42B8-88CE-EABD4D2B939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Руководство нашего региона не хочет и не может эффективно бороться с коррупцией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>
                  <c:v>18.2</c:v>
                </c:pt>
                <c:pt idx="1">
                  <c:v>15.3</c:v>
                </c:pt>
                <c:pt idx="2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B0-42B8-88CE-EABD4D2B939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Затруднились ответить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2019 год</c:v>
                </c:pt>
                <c:pt idx="1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Лист1!$F$2:$F$4</c:f>
              <c:numCache>
                <c:formatCode>0.0</c:formatCode>
                <c:ptCount val="3"/>
                <c:pt idx="0">
                  <c:v>24.3</c:v>
                </c:pt>
                <c:pt idx="1">
                  <c:v>10.1</c:v>
                </c:pt>
                <c:pt idx="2">
                  <c:v>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8B0-42B8-88CE-EABD4D2B93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overlap val="100"/>
        <c:axId val="484667472"/>
        <c:axId val="484674032"/>
      </c:barChart>
      <c:catAx>
        <c:axId val="484667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4674032"/>
        <c:crosses val="autoZero"/>
        <c:auto val="1"/>
        <c:lblAlgn val="ctr"/>
        <c:lblOffset val="100"/>
        <c:noMultiLvlLbl val="0"/>
      </c:catAx>
      <c:valAx>
        <c:axId val="484674032"/>
        <c:scaling>
          <c:orientation val="minMax"/>
          <c:max val="100"/>
        </c:scaling>
        <c:delete val="1"/>
        <c:axPos val="b"/>
        <c:numFmt formatCode="0.0" sourceLinked="1"/>
        <c:majorTickMark val="none"/>
        <c:minorTickMark val="none"/>
        <c:tickLblPos val="nextTo"/>
        <c:crossAx val="484667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62819086682979386"/>
          <c:w val="1"/>
          <c:h val="0.371809133170206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>
          <a:lumMod val="50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 sz="120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0.05271</cdr:x>
      <cdr:y>0.322</cdr:y>
    </cdr:from>
    <cdr:to>
      <cdr:x>0.98768</cdr:x>
      <cdr:y>0.322</cdr:y>
    </cdr:to>
    <cdr:cxnSp macro="">
      <cdr:nvCxnSpPr>
        <cdr:cNvPr id="2" name="Прямая соединительная линия 1"/>
        <cdr:cNvCxnSpPr/>
      </cdr:nvCxnSpPr>
      <cdr:spPr>
        <a:xfrm xmlns:a="http://schemas.openxmlformats.org/drawingml/2006/main" flipH="1">
          <a:off x="257665" y="856328"/>
          <a:ext cx="4570349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bg1">
              <a:lumMod val="50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0.01559</cdr:x>
      <cdr:y>0.39393</cdr:y>
    </cdr:from>
    <cdr:to>
      <cdr:x>0.17758</cdr:x>
      <cdr:y>0.53633</cdr:y>
    </cdr:to>
    <cdr:sp macro="" textlink="">
      <cdr:nvSpPr>
        <cdr:cNvPr id="5" name="Надпись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6223" y="1047598"/>
          <a:ext cx="791844" cy="378696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chemeClr val="bg1"/>
          </a:solidFill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/>
        <a:p xmlns:a="http://schemas.openxmlformats.org/drawingml/2006/main">
          <a:pPr algn="ctr">
            <a:spcAft>
              <a:spcPts val="0"/>
            </a:spcAft>
          </a:pPr>
          <a:r>
            <a:rPr lang="ru-RU" sz="16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2020 г.</a:t>
          </a:r>
          <a:endParaRPr lang="ru-RU" sz="1100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0.02095</cdr:x>
      <cdr:y>0.10769</cdr:y>
    </cdr:from>
    <cdr:to>
      <cdr:x>0.17914</cdr:x>
      <cdr:y>0.25009</cdr:y>
    </cdr:to>
    <cdr:sp macro="" textlink="">
      <cdr:nvSpPr>
        <cdr:cNvPr id="4" name="Надпись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02412" y="286388"/>
          <a:ext cx="773280" cy="378696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chemeClr val="bg1"/>
          </a:solidFill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spcAft>
              <a:spcPts val="0"/>
            </a:spcAft>
          </a:pPr>
          <a:r>
            <a:rPr lang="ru-RU" sz="16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2019 г.</a:t>
          </a:r>
          <a:endParaRPr lang="ru-RU" sz="1100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0.05412</cdr:x>
      <cdr:y>0.60517</cdr:y>
    </cdr:from>
    <cdr:to>
      <cdr:x>0.98909</cdr:x>
      <cdr:y>0.60517</cdr:y>
    </cdr:to>
    <cdr:cxnSp macro="">
      <cdr:nvCxnSpPr>
        <cdr:cNvPr id="6" name="Прямая соединительная линия 5"/>
        <cdr:cNvCxnSpPr/>
      </cdr:nvCxnSpPr>
      <cdr:spPr>
        <a:xfrm xmlns:a="http://schemas.openxmlformats.org/drawingml/2006/main" flipH="1">
          <a:off x="264573" y="1609387"/>
          <a:ext cx="4570349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bg1">
              <a:lumMod val="50000"/>
            </a:schemeClr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0.01551</cdr:x>
      <cdr:y>0.6771</cdr:y>
    </cdr:from>
    <cdr:to>
      <cdr:x>0.1775</cdr:x>
      <cdr:y>0.8195</cdr:y>
    </cdr:to>
    <cdr:sp macro="" textlink="">
      <cdr:nvSpPr>
        <cdr:cNvPr id="7" name="Надпись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75817" y="1800657"/>
          <a:ext cx="791844" cy="378696"/>
        </a:xfrm>
        <a:prstGeom xmlns:a="http://schemas.openxmlformats.org/drawingml/2006/main" prst="rect">
          <a:avLst/>
        </a:prstGeom>
        <a:solidFill xmlns:a="http://schemas.openxmlformats.org/drawingml/2006/main">
          <a:srgbClr val="FFFFFF"/>
        </a:solidFill>
        <a:ln xmlns:a="http://schemas.openxmlformats.org/drawingml/2006/main" w="9525">
          <a:solidFill>
            <a:schemeClr val="bg1"/>
          </a:solidFill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>
            <a:spcAft>
              <a:spcPts val="0"/>
            </a:spcAft>
          </a:pPr>
          <a:r>
            <a:rPr lang="ru-RU" sz="16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2021 г.</a:t>
          </a:r>
          <a:endParaRPr lang="ru-RU" sz="1100">
            <a:effectLst/>
            <a:latin typeface="Calibri" panose="020F050202020403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42910" y="1928802"/>
            <a:ext cx="7772400" cy="3000396"/>
          </a:xfrm>
        </p:spPr>
        <p:txBody>
          <a:bodyPr>
            <a:normAutofit/>
          </a:bodyPr>
          <a:lstStyle>
            <a:lvl1pPr>
              <a:defRPr sz="4000" b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431" y="273050"/>
            <a:ext cx="3008313" cy="1162050"/>
          </a:xfrm>
          <a:solidFill>
            <a:srgbClr val="4F81BD"/>
          </a:solidFill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7968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0643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428604"/>
            <a:ext cx="6708802" cy="566738"/>
          </a:xfrm>
          <a:solidFill>
            <a:srgbClr val="4F81BD"/>
          </a:solidFill>
        </p:spPr>
        <p:txBody>
          <a:bodyPr anchor="b">
            <a:normAutofit/>
          </a:bodyPr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38782"/>
            <a:ext cx="670880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Диаграмма 10"/>
          <p:cNvSpPr>
            <a:spLocks noGrp="1"/>
          </p:cNvSpPr>
          <p:nvPr>
            <p:ph type="chart" sz="quarter" idx="13"/>
          </p:nvPr>
        </p:nvSpPr>
        <p:spPr>
          <a:xfrm>
            <a:off x="1785918" y="1000108"/>
            <a:ext cx="6715125" cy="4357697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38782"/>
            <a:ext cx="6708802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Диаграмма 10"/>
          <p:cNvSpPr>
            <a:spLocks noGrp="1"/>
          </p:cNvSpPr>
          <p:nvPr>
            <p:ph type="chart" sz="quarter" idx="13"/>
          </p:nvPr>
        </p:nvSpPr>
        <p:spPr>
          <a:xfrm>
            <a:off x="1785918" y="428604"/>
            <a:ext cx="6715125" cy="4929201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72318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9534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42910" y="2143116"/>
            <a:ext cx="7772400" cy="1857388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642938" y="4000519"/>
            <a:ext cx="7786687" cy="1857373"/>
          </a:xfrm>
        </p:spPr>
        <p:txBody>
          <a:bodyPr>
            <a:normAutofit/>
          </a:bodyPr>
          <a:lstStyle>
            <a:lvl1pPr algn="ctr">
              <a:buNone/>
              <a:defRPr sz="2800">
                <a:solidFill>
                  <a:srgbClr val="17283D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642910" y="1928802"/>
            <a:ext cx="7772400" cy="1857388"/>
          </a:xfrm>
        </p:spPr>
        <p:txBody>
          <a:bodyPr>
            <a:normAutofit/>
          </a:bodyPr>
          <a:lstStyle>
            <a:lvl1pPr>
              <a:defRPr sz="3200" b="0">
                <a:solidFill>
                  <a:schemeClr val="bg1">
                    <a:lumMod val="9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0"/>
          </p:nvPr>
        </p:nvSpPr>
        <p:spPr>
          <a:xfrm>
            <a:off x="642938" y="3786190"/>
            <a:ext cx="7786687" cy="1857373"/>
          </a:xfrm>
        </p:spPr>
        <p:txBody>
          <a:bodyPr>
            <a:normAutofit/>
          </a:bodyPr>
          <a:lstStyle>
            <a:lvl1pPr algn="ctr">
              <a:buNone/>
              <a:defRPr sz="2800">
                <a:solidFill>
                  <a:srgbClr val="17283D"/>
                </a:solidFill>
              </a:defRPr>
            </a:lvl1pPr>
          </a:lstStyle>
          <a:p>
            <a:pPr lvl="0"/>
            <a:r>
              <a:rPr lang="ru-RU" dirty="0" smtClean="0"/>
              <a:t>Образец текста</a:t>
            </a:r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47714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9111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746126" y="1535113"/>
            <a:ext cx="4040188" cy="639762"/>
          </a:xfrm>
          <a:solidFill>
            <a:srgbClr val="4F81BD"/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46126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4887943" y="1535113"/>
            <a:ext cx="4041775" cy="639762"/>
          </a:xfrm>
          <a:solidFill>
            <a:srgbClr val="4F81BD"/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88794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857364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118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0118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2388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06.07.2021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90912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79611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62" r:id="rId12"/>
    <p:sldLayoutId id="2147483658" r:id="rId13"/>
    <p:sldLayoutId id="2147483659" r:id="rId14"/>
  </p:sldLayoutIdLst>
  <p:transition>
    <p:newsflash/>
    <p:sndAc>
      <p:stSnd>
        <p:snd r:embed="rId16" name="camera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4F81BD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2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000240"/>
            <a:ext cx="9144000" cy="271464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2800" dirty="0"/>
              <a:t>Доклад о результатах проведения социологического исследования по оценке восприятия населением и предпринимательским сообществом уровня распространенности коррупции в Алтайском крае, а также эффективности антикоррупционной работы, проводимой государственными органами Алтайского края</a:t>
            </a:r>
            <a:r>
              <a:rPr lang="ru-RU" sz="2600" dirty="0" smtClean="0"/>
              <a:t/>
            </a:r>
            <a:br>
              <a:rPr lang="ru-RU" sz="2600" dirty="0" smtClean="0"/>
            </a:br>
            <a:endParaRPr lang="ru-RU" sz="26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0" y="4869160"/>
            <a:ext cx="9144000" cy="1296144"/>
          </a:xfrm>
        </p:spPr>
        <p:txBody>
          <a:bodyPr>
            <a:noAutofit/>
          </a:bodyPr>
          <a:lstStyle/>
          <a:p>
            <a:r>
              <a:rPr lang="ru-RU" sz="2400" dirty="0"/>
              <a:t>для Управление делами Губернатора и </a:t>
            </a:r>
          </a:p>
          <a:p>
            <a:r>
              <a:rPr lang="ru-RU" sz="2400" dirty="0"/>
              <a:t>Правительства Алтайского края </a:t>
            </a:r>
          </a:p>
          <a:p>
            <a:r>
              <a:rPr lang="ru-RU" sz="2400" dirty="0"/>
              <a:t>(Государственный контракт № 2021.3269ЭА от 04.05.2021 г)</a:t>
            </a: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0" y="6309320"/>
            <a:ext cx="9144000" cy="360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000" dirty="0">
                <a:solidFill>
                  <a:srgbClr val="17283D"/>
                </a:solidFill>
              </a:rPr>
              <a:t>Иваново – </a:t>
            </a:r>
            <a:r>
              <a:rPr lang="ru-RU" sz="2000" dirty="0" smtClean="0">
                <a:solidFill>
                  <a:srgbClr val="17283D"/>
                </a:solidFill>
              </a:rPr>
              <a:t>Барнаул, 2021 год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17283D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357166"/>
            <a:ext cx="7929618" cy="5429288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/>
              <a:t>Наименьшая </a:t>
            </a:r>
            <a:r>
              <a:rPr lang="ru-RU" sz="1800" dirty="0"/>
              <a:t>вероятность возникновения коррупционной составляющей </a:t>
            </a:r>
            <a:r>
              <a:rPr lang="ru-RU" sz="1800" dirty="0" smtClean="0"/>
              <a:t>отмечается </a:t>
            </a:r>
            <a:r>
              <a:rPr lang="ru-RU" sz="1800" dirty="0"/>
              <a:t>респондентами в ситуации при регистрации по месту жительства (83,2% в сумме позиций «никогда» и «редко»). На втором месте стоит регистрация сделок с недвижимостью (75,1%), а на третьем – оформление жилплощади или оформление документов на нее (71,7%) В TOP-5 ситуаций и обстоятельств в наименьшей степени подверженных коррупции участники исследования также отнесли: оформление социальных выплат (69,5%) и приобретение / оформление прав на земельный участок для дачи или ведения своего хозяйства (68,5%). </a:t>
            </a:r>
            <a:endParaRPr lang="ru-RU" sz="1800" dirty="0" smtClean="0"/>
          </a:p>
          <a:p>
            <a:pPr algn="just"/>
            <a:endParaRPr lang="ru-RU" sz="1800" dirty="0"/>
          </a:p>
          <a:p>
            <a:pPr algn="just"/>
            <a:r>
              <a:rPr lang="ru-RU" sz="1800" dirty="0"/>
              <a:t>Наибольшая вероятность попасть в коррупционную ситуацию, по мнению жителей Алтайского края, возникает при получении бесплатной медицинской помощи. (34,4% в сумме позиций «время от времени», «довольно часто» и «очень часто»). Здесь, вероятнее всего, респонденты воспринимают бесплатную медицинскую помощь как абсолютно бесплатную и такие суждения у них вызывают необходимость оплаты справок, некоторых видов анализов и пр. Также жители региона отмечают наличие вероятности попасть в коррупционную ситуацию при поступлении в вузы, или при переводе из одного университета в другой (29,2%). Чуть больше 1/5 опрошенных указывают на то, что в коррупционную ситуацию можно попасть при урегулировании вопросов с Государственной автоинспекцией (22,4</a:t>
            </a:r>
            <a:r>
              <a:rPr lang="ru-RU" sz="1800" dirty="0" smtClean="0"/>
              <a:t>%).</a:t>
            </a:r>
            <a:endParaRPr lang="ru-RU" sz="1800" dirty="0"/>
          </a:p>
          <a:p>
            <a:pPr algn="just"/>
            <a:endParaRPr lang="ru-RU" sz="1800" dirty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19150" y="467962"/>
            <a:ext cx="753906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Табл. 1.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1600" dirty="0"/>
              <a:t>Частота попадания населения в коррупционную ситуацию в различных </a:t>
            </a:r>
          </a:p>
          <a:p>
            <a:pPr algn="ctr"/>
            <a:r>
              <a:rPr lang="ru-RU" sz="1600" dirty="0"/>
              <a:t>ситуациях, связанных с взаимодействием с государственными </a:t>
            </a:r>
            <a:r>
              <a:rPr lang="ru-RU" sz="1600" dirty="0" smtClean="0"/>
              <a:t>организациями,</a:t>
            </a:r>
            <a:r>
              <a:rPr lang="ru-RU" sz="1600" i="1" dirty="0" smtClean="0"/>
              <a:t> %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358993"/>
              </p:ext>
            </p:extLst>
          </p:nvPr>
        </p:nvGraphicFramePr>
        <p:xfrm>
          <a:off x="819150" y="1052737"/>
          <a:ext cx="7539063" cy="5446721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534220">
                  <a:extLst>
                    <a:ext uri="{9D8B030D-6E8A-4147-A177-3AD203B41FA5}">
                      <a16:colId xmlns:a16="http://schemas.microsoft.com/office/drawing/2014/main" val="3916862712"/>
                    </a:ext>
                  </a:extLst>
                </a:gridCol>
                <a:gridCol w="504207">
                  <a:extLst>
                    <a:ext uri="{9D8B030D-6E8A-4147-A177-3AD203B41FA5}">
                      <a16:colId xmlns:a16="http://schemas.microsoft.com/office/drawing/2014/main" val="1049483964"/>
                    </a:ext>
                  </a:extLst>
                </a:gridCol>
                <a:gridCol w="504936">
                  <a:extLst>
                    <a:ext uri="{9D8B030D-6E8A-4147-A177-3AD203B41FA5}">
                      <a16:colId xmlns:a16="http://schemas.microsoft.com/office/drawing/2014/main" val="3696193300"/>
                    </a:ext>
                  </a:extLst>
                </a:gridCol>
                <a:gridCol w="504936">
                  <a:extLst>
                    <a:ext uri="{9D8B030D-6E8A-4147-A177-3AD203B41FA5}">
                      <a16:colId xmlns:a16="http://schemas.microsoft.com/office/drawing/2014/main" val="2356369231"/>
                    </a:ext>
                  </a:extLst>
                </a:gridCol>
                <a:gridCol w="504936">
                  <a:extLst>
                    <a:ext uri="{9D8B030D-6E8A-4147-A177-3AD203B41FA5}">
                      <a16:colId xmlns:a16="http://schemas.microsoft.com/office/drawing/2014/main" val="277724062"/>
                    </a:ext>
                  </a:extLst>
                </a:gridCol>
                <a:gridCol w="501293">
                  <a:extLst>
                    <a:ext uri="{9D8B030D-6E8A-4147-A177-3AD203B41FA5}">
                      <a16:colId xmlns:a16="http://schemas.microsoft.com/office/drawing/2014/main" val="1738452246"/>
                    </a:ext>
                  </a:extLst>
                </a:gridCol>
                <a:gridCol w="484535">
                  <a:extLst>
                    <a:ext uri="{9D8B030D-6E8A-4147-A177-3AD203B41FA5}">
                      <a16:colId xmlns:a16="http://schemas.microsoft.com/office/drawing/2014/main" val="3161766305"/>
                    </a:ext>
                  </a:extLst>
                </a:gridCol>
              </a:tblGrid>
              <a:tr h="34050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Наименование </a:t>
                      </a: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ситуации (обстоятельства)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Частота столкновения с коррупционной ситуацией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515597"/>
                  </a:ext>
                </a:extLst>
              </a:tr>
              <a:tr h="104896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Никогда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Редко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Время от времени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Довольно часто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Очень часто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Затруднились ответить</a:t>
                      </a:r>
                      <a:endParaRPr lang="ru-RU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135" marR="51135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22182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Получить регистрацию по месту жительства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74,7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546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Зарегистрировать сделки с недвижимостью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66,8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42358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Пенсии: оформление, пересчёт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5646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Жилплощадь: получить и (или) оформить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62,5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995158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Земельный участок для дачи или ведения своего хозяйства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61081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Социальные выплаты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61,7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15135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Обращение за помощью и защитой в полицию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56,3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73569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Получить услуги по ремонту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53,7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5021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Обращение в суд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56,2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66303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Работа: получить нужную или обеспечить продвижение по службе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55066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Школа: поступить в нужную школу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55,5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725352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Решение проблем в связи с призывом на военную службу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53,3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79023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Дошкольные учреждения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51,5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168902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Урегулировать ситуацию с автоинспекцией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53,2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15681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ВУЗ: поступить, перевестись из одного вуза в другой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43,8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6184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Получение бесплатной медицинской помощи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41,3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712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5369989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357166"/>
            <a:ext cx="7929618" cy="542928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Одной из частных ситуаций, когда жители региона попадают в коррупционную ситуацию, является практика обращения граждан за получением государственных (муниципальных) услуг. Поэтому в нашем исследовании данный аспект проблемы исследован более подробно</a:t>
            </a:r>
            <a:r>
              <a:rPr lang="ru-RU" sz="1800" dirty="0" smtClean="0"/>
              <a:t>.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 smtClean="0"/>
              <a:t>По </a:t>
            </a:r>
            <a:r>
              <a:rPr lang="ru-RU" sz="1800" dirty="0"/>
              <a:t>итогам исследования, вспоминая последний по времени случай обращения в государственные (муниципальные) учреждения, наиболее часто участники опроса называли больницы и поликлиники (получение бесплатной медицинской помощи, прием у врача, лечение и операции) (37,2%). Около 9% жителей Алтайского края обращались в ГИБДД за урегулированием </a:t>
            </a:r>
            <a:r>
              <a:rPr lang="ru-RU" sz="1800" dirty="0" smtClean="0"/>
              <a:t>ситуаций.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/>
              <a:t>За последний месяц за получением услуг в государственные (муниципальные) учреждения обращалось около 31% жителей Алтайского края, при этом, около 12% обращались за ними менее 10 дней назад. Еще порядка 1/3 опрошенных обращались в государственные (муниципальные) учреждения от 1 до 6 месяцев </a:t>
            </a:r>
            <a:r>
              <a:rPr lang="ru-RU" sz="1800" dirty="0" smtClean="0"/>
              <a:t>назад.</a:t>
            </a:r>
          </a:p>
          <a:p>
            <a:pPr algn="just"/>
            <a:r>
              <a:rPr lang="ru-RU" sz="1800" dirty="0" smtClean="0"/>
              <a:t> </a:t>
            </a:r>
            <a:endParaRPr lang="ru-RU" sz="1800" dirty="0"/>
          </a:p>
          <a:p>
            <a:pPr algn="just"/>
            <a:r>
              <a:rPr lang="ru-RU" sz="1800" dirty="0"/>
              <a:t>В итоге, можно заключить, что за последний год в государственные и муниципальные учреждения за получением тех или иных услуг обратилось чуть более 75% опрошенных жителей Алтайского края.</a:t>
            </a:r>
          </a:p>
          <a:p>
            <a:pPr algn="just"/>
            <a:endParaRPr lang="ru-RU" sz="1800" dirty="0" smtClean="0"/>
          </a:p>
          <a:p>
            <a:pPr algn="just"/>
            <a:endParaRPr lang="ru-RU" sz="1800" dirty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576" y="6237312"/>
            <a:ext cx="792961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/>
              <a:t>Рис. 5. </a:t>
            </a:r>
            <a:r>
              <a:rPr lang="ru-RU" sz="1400" dirty="0" smtClean="0"/>
              <a:t>Практика обращения населения в государственные и муниципальные учреждения за получением различного рода услуг, </a:t>
            </a:r>
            <a:r>
              <a:rPr lang="ru-RU" sz="1400" i="1" dirty="0" smtClean="0"/>
              <a:t>%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04513458"/>
              </p:ext>
            </p:extLst>
          </p:nvPr>
        </p:nvGraphicFramePr>
        <p:xfrm>
          <a:off x="1512251" y="260648"/>
          <a:ext cx="6120000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Около 17% жителей Алтайского края когда-либо приходилось оказываться в коррупционной ситуации, когда они понимали, что для решения своей проблемы им нужно дать взятку</a:t>
            </a:r>
            <a:r>
              <a:rPr lang="ru-RU" dirty="0"/>
              <a:t>. Никогда не сталкивались с такой ситуацией </a:t>
            </a:r>
            <a:r>
              <a:rPr lang="ru-RU" dirty="0" smtClean="0"/>
              <a:t>более </a:t>
            </a:r>
            <a:r>
              <a:rPr lang="ru-RU" dirty="0" smtClean="0"/>
              <a:t>3/4 </a:t>
            </a:r>
            <a:r>
              <a:rPr lang="ru-RU" dirty="0" smtClean="0"/>
              <a:t>жителей региона.</a:t>
            </a:r>
            <a:endParaRPr lang="ru-RU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679400" y="4935086"/>
            <a:ext cx="578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6. </a:t>
            </a:r>
            <a:r>
              <a:rPr lang="ru-RU" sz="1600" dirty="0"/>
              <a:t>Коррупционная практика жителей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при обращении в государственные либо муниципальные учреждения, 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827861676"/>
              </p:ext>
            </p:extLst>
          </p:nvPr>
        </p:nvGraphicFramePr>
        <p:xfrm>
          <a:off x="1679400" y="1936286"/>
          <a:ext cx="5785200" cy="299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Больше </a:t>
            </a:r>
            <a:r>
              <a:rPr lang="ru-RU" dirty="0"/>
              <a:t>половины респондентов </a:t>
            </a:r>
            <a:r>
              <a:rPr lang="ru-RU" dirty="0" smtClean="0"/>
              <a:t>сообщило, </a:t>
            </a:r>
            <a:r>
              <a:rPr lang="ru-RU" dirty="0"/>
              <a:t>что за последние год они обращались в медицинские учреждения за получением бесплатной медицинской помощи (56,3%). Более 1/4 части опрошенных (29,5%) взаимодействовали с органами Госавтоинспекции. 1/5 часть опрошенных взаимодействовали с высшими учебными заведениями. Еще около 1/4 части населения Алтайского края обращались в органы социальной защиты для оформления социальных выплат, дошкольные учреждения и школы, а также за оформлением </a:t>
            </a:r>
            <a:r>
              <a:rPr lang="ru-RU" dirty="0" smtClean="0"/>
              <a:t>пенсии. </a:t>
            </a:r>
            <a:endParaRPr lang="ru-RU" dirty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Помимо </a:t>
            </a:r>
            <a:r>
              <a:rPr lang="ru-RU" dirty="0"/>
              <a:t>факта обращения, в исследовании фиксировался факт попадания жителей Алтайского края в коррупционную ситуации при взаимодействии с тем или иным органом </a:t>
            </a:r>
            <a:r>
              <a:rPr lang="ru-RU" dirty="0" smtClean="0"/>
              <a:t>власти за последний год. </a:t>
            </a:r>
            <a:endParaRPr lang="ru-RU" dirty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Наиболее </a:t>
            </a:r>
            <a:r>
              <a:rPr lang="ru-RU" dirty="0"/>
              <a:t>часто в коррупционную ситуацию за последний год жители Алтайского края попадали в медицинских учреждениях (15,8%) и Автоинспекции (14,7%). </a:t>
            </a:r>
            <a:r>
              <a:rPr lang="ru-RU" dirty="0" smtClean="0"/>
              <a:t>Также в 10,2% случаев жителям региона приходилось сталкиваться с коррупционной ситуацией при взаимодействии с учреждениями высшего образования.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71600" y="6165304"/>
            <a:ext cx="7232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7. </a:t>
            </a:r>
            <a:r>
              <a:rPr lang="ru-RU" sz="1600" dirty="0" smtClean="0"/>
              <a:t>Известность и эффективность мероприятий по профилактике коррупции </a:t>
            </a:r>
          </a:p>
          <a:p>
            <a:pPr algn="ctr"/>
            <a:r>
              <a:rPr lang="ru-RU" sz="1600" dirty="0" smtClean="0"/>
              <a:t>в Алтайском крае среди населения региона, </a:t>
            </a:r>
            <a:r>
              <a:rPr lang="ru-RU" sz="1600" i="1" dirty="0" smtClean="0"/>
              <a:t>%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80205272"/>
              </p:ext>
            </p:extLst>
          </p:nvPr>
        </p:nvGraphicFramePr>
        <p:xfrm>
          <a:off x="1512252" y="260648"/>
          <a:ext cx="6119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Что касается оценки уровня осведомленности населения о мероприятиях, направленных на борьбу с коррупцией и проводимых органами власти, то в той или иной степени о них оказались осведомлены около 69,9% опрошенных. Однако, при этом, хорошую осведомленность и интерес к подобной информации высказало лишь 16,5% </a:t>
            </a:r>
            <a:r>
              <a:rPr lang="ru-RU" dirty="0" smtClean="0"/>
              <a:t>респондентов.</a:t>
            </a:r>
            <a:endParaRPr lang="ru-RU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857356" y="5207554"/>
            <a:ext cx="578647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</a:t>
            </a:r>
            <a:r>
              <a:rPr lang="ru-RU" sz="1600" b="1" dirty="0"/>
              <a:t>8</a:t>
            </a:r>
            <a:r>
              <a:rPr lang="ru-RU" sz="1600" b="1" dirty="0" smtClean="0"/>
              <a:t>. </a:t>
            </a:r>
            <a:r>
              <a:rPr lang="ru-RU" sz="1600" dirty="0"/>
              <a:t>Уровень осведомленности населения о каких-либо мероприятиях, направленных на борьбу с коррупцией, проводимых администрацией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края, органами исполнительной власти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края, местными властями,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9488328"/>
              </p:ext>
            </p:extLst>
          </p:nvPr>
        </p:nvGraphicFramePr>
        <p:xfrm>
          <a:off x="1856078" y="2277154"/>
          <a:ext cx="5787756" cy="293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47% опрошенных </a:t>
            </a:r>
            <a:r>
              <a:rPr lang="ru-RU" dirty="0" smtClean="0"/>
              <a:t>полагают</a:t>
            </a:r>
            <a:r>
              <a:rPr lang="ru-RU" dirty="0"/>
              <a:t>, что власти региона стараются в меру своих полномочий бороться с различными </a:t>
            </a:r>
            <a:r>
              <a:rPr lang="ru-RU" dirty="0" smtClean="0"/>
              <a:t>коррупционными </a:t>
            </a:r>
            <a:r>
              <a:rPr lang="ru-RU" dirty="0"/>
              <a:t>проявлениями, однако, подчас у них нет для этого достаточных возможностей. </a:t>
            </a:r>
            <a:r>
              <a:rPr lang="ru-RU" dirty="0" smtClean="0"/>
              <a:t>42,4</a:t>
            </a:r>
            <a:r>
              <a:rPr lang="ru-RU" dirty="0"/>
              <a:t>% </a:t>
            </a:r>
            <a:r>
              <a:rPr lang="ru-RU" dirty="0" smtClean="0"/>
              <a:t>респондентов считают, что </a:t>
            </a:r>
            <a:r>
              <a:rPr lang="ru-RU" dirty="0"/>
              <a:t>руководство региона не стремиться решать проблемы коррупции, поскольку у него нет на это </a:t>
            </a:r>
            <a:r>
              <a:rPr lang="ru-RU" dirty="0" smtClean="0"/>
              <a:t>желания и </a:t>
            </a:r>
            <a:r>
              <a:rPr lang="ru-RU" dirty="0"/>
              <a:t>возможностей. В </a:t>
            </a:r>
            <a:r>
              <a:rPr lang="ru-RU" dirty="0" smtClean="0"/>
              <a:t>итоге, для </a:t>
            </a:r>
            <a:r>
              <a:rPr lang="ru-RU" dirty="0"/>
              <a:t>населения Алтайского </a:t>
            </a:r>
            <a:r>
              <a:rPr lang="ru-RU" dirty="0" smtClean="0"/>
              <a:t>края </a:t>
            </a:r>
            <a:r>
              <a:rPr lang="ru-RU" dirty="0"/>
              <a:t>характерно преобладание положительной оценки нацеленности органов власти на борьбу с коррупцией.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843254" y="5872889"/>
            <a:ext cx="57864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</a:t>
            </a:r>
            <a:r>
              <a:rPr lang="ru-RU" sz="1600" b="1" dirty="0"/>
              <a:t>9</a:t>
            </a:r>
            <a:r>
              <a:rPr lang="ru-RU" sz="1600" b="1" dirty="0" smtClean="0"/>
              <a:t>. </a:t>
            </a:r>
            <a:r>
              <a:rPr lang="ru-RU" sz="1600" dirty="0"/>
              <a:t>Оценка населением нацеленности руководства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</a:t>
            </a:r>
            <a:r>
              <a:rPr lang="ru-RU" sz="1600" dirty="0" smtClean="0"/>
              <a:t>на </a:t>
            </a:r>
            <a:r>
              <a:rPr lang="ru-RU" sz="1600" dirty="0"/>
              <a:t>борьбу с </a:t>
            </a:r>
            <a:r>
              <a:rPr lang="ru-RU" sz="1600" dirty="0" smtClean="0"/>
              <a:t>коррупцией,</a:t>
            </a:r>
            <a:r>
              <a:rPr lang="ru-RU" sz="1600" i="1" dirty="0" smtClean="0"/>
              <a:t> </a:t>
            </a:r>
          </a:p>
          <a:p>
            <a:pPr algn="ctr"/>
            <a:r>
              <a:rPr lang="ru-RU" sz="1600" dirty="0" smtClean="0"/>
              <a:t>(</a:t>
            </a:r>
            <a:r>
              <a:rPr lang="ru-RU" sz="1600" dirty="0"/>
              <a:t>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089200769"/>
              </p:ext>
            </p:extLst>
          </p:nvPr>
        </p:nvGraphicFramePr>
        <p:xfrm>
          <a:off x="1856078" y="2388491"/>
          <a:ext cx="5786478" cy="3484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115614" y="1548081"/>
            <a:ext cx="69127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Табл. 2.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1600" dirty="0"/>
              <a:t>Сводная таблица показателей рынка «бытовой» коррупции в </a:t>
            </a:r>
          </a:p>
          <a:p>
            <a:pPr algn="ctr"/>
            <a:r>
              <a:rPr lang="ru-RU" sz="1600" dirty="0" smtClean="0"/>
              <a:t>Алтайском </a:t>
            </a:r>
            <a:r>
              <a:rPr lang="ru-RU" sz="1600" dirty="0"/>
              <a:t>крае, 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dirty="0" err="1"/>
              <a:t>абс</a:t>
            </a:r>
            <a:r>
              <a:rPr lang="ru-RU" sz="1600" dirty="0"/>
              <a:t>. числа и %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47752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Также в соответствии с Техническим заданием на проведение мониторинга нами были рассчитаны показатели «бытовой» коррупции в Алтайском крае. Для удобства восприятия данные показатели были сведены в единую таблицу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087482"/>
              </p:ext>
            </p:extLst>
          </p:nvPr>
        </p:nvGraphicFramePr>
        <p:xfrm>
          <a:off x="827580" y="2132855"/>
          <a:ext cx="7488835" cy="41219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044">
                  <a:extLst>
                    <a:ext uri="{9D8B030D-6E8A-4147-A177-3AD203B41FA5}">
                      <a16:colId xmlns:a16="http://schemas.microsoft.com/office/drawing/2014/main" val="2481144455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3472636876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55936666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933694287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val="2141775615"/>
                    </a:ext>
                  </a:extLst>
                </a:gridCol>
              </a:tblGrid>
              <a:tr h="12119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№ п/п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Наименование показателя (индикатора)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</a:rPr>
                        <a:t>Значение показателя (индикатора)</a:t>
                      </a:r>
                      <a:endParaRPr lang="ru-RU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B w="381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809022"/>
                  </a:ext>
                </a:extLst>
              </a:tr>
              <a:tr h="121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2019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2021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499627"/>
                  </a:ext>
                </a:extLst>
              </a:tr>
              <a:tr h="1211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1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Риск «бытовой» коррупции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32,6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22,7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17,6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580363"/>
                  </a:ext>
                </a:extLst>
              </a:tr>
              <a:tr h="348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2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Вероятность реализации коррупционного сценария в сфере «бытовой» коррупции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66,4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64,8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57,8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222779"/>
                  </a:ext>
                </a:extLst>
              </a:tr>
              <a:tr h="2321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3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Средний размер взятки в сфере «бытовой» коррупции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8980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8780,70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9931,73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272822"/>
                  </a:ext>
                </a:extLst>
              </a:tr>
              <a:tr h="348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4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Доля коррупционных издержек в среднедушевом доходе Алтайского края</a:t>
                      </a:r>
                      <a:r>
                        <a:rPr lang="ru-RU" sz="1200" strike="sngStrike" dirty="0">
                          <a:effectLst/>
                          <a:latin typeface="+mn-lt"/>
                        </a:rPr>
                        <a:t> 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39,9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38,2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41,5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384494"/>
                  </a:ext>
                </a:extLst>
              </a:tr>
              <a:tr h="2321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5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Коррупционный опыт в сфере «бытовой» коррупции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0,23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0,23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0,1950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4569236"/>
                  </a:ext>
                </a:extLst>
              </a:tr>
              <a:tr h="348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6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Среднее число коррупционных сделок, приходящееся на одного жителя 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0,92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0,96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0,88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436226"/>
                  </a:ext>
                </a:extLst>
              </a:tr>
              <a:tr h="1220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7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Среднее количество коррупционных сделок на одного участника коррупционной ситуации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4,01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4,1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4,5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292480"/>
                  </a:ext>
                </a:extLst>
              </a:tr>
              <a:tr h="348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8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spc="-30" dirty="0">
                          <a:effectLst/>
                          <a:latin typeface="+mn-lt"/>
                        </a:rPr>
                        <a:t>Количество </a:t>
                      </a:r>
                      <a:r>
                        <a:rPr lang="ru-RU" sz="1200" spc="-30" dirty="0" err="1">
                          <a:effectLst/>
                          <a:latin typeface="+mn-lt"/>
                        </a:rPr>
                        <a:t>кор</a:t>
                      </a:r>
                      <a:r>
                        <a:rPr lang="ru-RU" sz="1200" spc="-30" dirty="0">
                          <a:effectLst/>
                          <a:latin typeface="+mn-lt"/>
                        </a:rPr>
                        <a:t>. сделок в сфере «бытовой» коррупции в Алтайском крае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6955658,2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7570233,83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8182660,02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4414578"/>
                  </a:ext>
                </a:extLst>
              </a:tr>
              <a:tr h="1105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9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Годовой объем «бытовой» коррупции в Алтайском крае</a:t>
                      </a:r>
                      <a:r>
                        <a:rPr lang="ru-RU" sz="1200" strike="sngStrike" dirty="0">
                          <a:effectLst/>
                          <a:latin typeface="+mn-lt"/>
                        </a:rPr>
                        <a:t> 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62461800000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</a:rPr>
                        <a:t>66471952191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</a:rPr>
                        <a:t>81267970019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2873889"/>
                  </a:ext>
                </a:extLst>
              </a:tr>
              <a:tr h="717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10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Доля годового объема «бытовой» коррупции в Алтайском крае в валовом региональном продукте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11,3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12,04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13,9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7328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11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Мнение граждан об интенсивности «бытовой» коррупции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6,3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14,11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11,10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829618"/>
                  </a:ext>
                </a:extLst>
              </a:tr>
              <a:tr h="271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12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Индикатор уровня «бытовой» коррупции  в Алтайском крае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0,2039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0,1853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0,1683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673102"/>
                  </a:ext>
                </a:extLst>
              </a:tr>
              <a:tr h="3482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13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Институциональный индикатор «бытовой» коррупции в Алтайском крае</a:t>
                      </a:r>
                      <a:r>
                        <a:rPr lang="ru-RU" sz="1200" strike="sngStrike">
                          <a:effectLst/>
                          <a:latin typeface="+mn-lt"/>
                        </a:rPr>
                        <a:t> 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+mn-lt"/>
                        </a:rPr>
                        <a:t>0,1678</a:t>
                      </a:r>
                      <a:endParaRPr lang="ru-RU" sz="12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0,1954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+mn-lt"/>
                        </a:rPr>
                        <a:t>0,1562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69802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6504716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786" y="428604"/>
            <a:ext cx="7929618" cy="85725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bg1"/>
                </a:solidFill>
              </a:rPr>
              <a:t>ОБЩАЯ ХАРАКТЕРИСТИКА ИССЛЕДОВАНИЯ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428736"/>
            <a:ext cx="7929618" cy="507209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Социологическое исследование на тему: «Организация и проведение социологического исследования в целях оценки уровня коррупции в Алтайском крае» проведено специалистами аналитического агентства «ИМИДЖ-ФАКТОР» в мае-июне </a:t>
            </a:r>
            <a:r>
              <a:rPr lang="ru-RU" sz="1800" dirty="0" smtClean="0"/>
              <a:t>2021 </a:t>
            </a:r>
            <a:r>
              <a:rPr lang="ru-RU" sz="1800" dirty="0"/>
              <a:t>года по заказу Управление делами Губернатора и Правительства Алтайского края в рамках Государственного контракта № 2021.3269ЭА от 04.05.2021 г.</a:t>
            </a:r>
            <a:endParaRPr lang="ru-RU" sz="1800" dirty="0" smtClean="0"/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Исследование </a:t>
            </a:r>
            <a:r>
              <a:rPr lang="ru-RU" sz="1800" dirty="0"/>
              <a:t>носило мониторинговый характер и его проведение осуществлялось в строгом соответствии с Техническим заданием Государственному контракту, при этом методология, программа и инструментарий исследования согласовывались с представителями </a:t>
            </a:r>
            <a:r>
              <a:rPr lang="ru-RU" sz="1800" dirty="0" smtClean="0"/>
              <a:t>Заказчика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b="1" dirty="0" smtClean="0"/>
              <a:t>Целью </a:t>
            </a:r>
            <a:r>
              <a:rPr lang="ru-RU" sz="1800" b="1" dirty="0"/>
              <a:t>проведения мониторинга </a:t>
            </a:r>
            <a:r>
              <a:rPr lang="ru-RU" sz="1800" dirty="0"/>
              <a:t>оценка уровня, структуры и специфики коррупции в Алтайском крае, а также эффективности принимаемых антикоррупционных мер.</a:t>
            </a:r>
            <a:endParaRPr lang="ru-RU" sz="1800" dirty="0" smtClean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1428736"/>
            <a:ext cx="7929618" cy="144612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По мнению бизнес-сообщества, случаев взяточничества практически в </a:t>
            </a:r>
            <a:r>
              <a:rPr lang="ru-RU" sz="1800" dirty="0" smtClean="0"/>
              <a:t>3 </a:t>
            </a:r>
            <a:r>
              <a:rPr lang="ru-RU" sz="1800" dirty="0"/>
              <a:t>раза больше на федеральном уровне (это отметили </a:t>
            </a:r>
            <a:r>
              <a:rPr lang="ru-RU" sz="1800" dirty="0" smtClean="0"/>
              <a:t>38,3% </a:t>
            </a:r>
            <a:r>
              <a:rPr lang="ru-RU" sz="1800" dirty="0"/>
              <a:t>опрошенных), чем на региональном или местном </a:t>
            </a:r>
            <a:r>
              <a:rPr lang="ru-RU" sz="1800" dirty="0" smtClean="0"/>
              <a:t>(12,7% </a:t>
            </a:r>
            <a:r>
              <a:rPr lang="ru-RU" sz="1800" dirty="0"/>
              <a:t>и </a:t>
            </a:r>
            <a:r>
              <a:rPr lang="ru-RU" sz="1800" dirty="0" smtClean="0"/>
              <a:t>13,3%, </a:t>
            </a:r>
            <a:r>
              <a:rPr lang="ru-RU" sz="1800" dirty="0"/>
              <a:t>соответственно</a:t>
            </a:r>
            <a:r>
              <a:rPr lang="ru-RU" sz="1800" dirty="0" smtClean="0"/>
              <a:t>).</a:t>
            </a:r>
            <a:endParaRPr lang="ru-RU" sz="1800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857356" y="5805264"/>
            <a:ext cx="57864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10. </a:t>
            </a:r>
            <a:r>
              <a:rPr lang="ru-RU" sz="1600" dirty="0" smtClean="0"/>
              <a:t>Субъективная оценка предпринимателями развитости коррупции на различных уровнях, </a:t>
            </a:r>
            <a:r>
              <a:rPr lang="ru-RU" sz="1600" dirty="0"/>
              <a:t>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</a:t>
            </a:r>
            <a:r>
              <a:rPr lang="ru-RU" sz="1600" dirty="0" smtClean="0"/>
              <a:t>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85786" y="428604"/>
            <a:ext cx="7929619" cy="857256"/>
          </a:xfrm>
        </p:spPr>
        <p:txBody>
          <a:bodyPr anchor="ctr">
            <a:noAutofit/>
          </a:bodyPr>
          <a:lstStyle/>
          <a:p>
            <a:pPr algn="ctr"/>
            <a:r>
              <a:rPr lang="ru-RU" sz="2200" dirty="0" smtClean="0"/>
              <a:t>ДЕЛОВАЯ КОРРУПЦИЯ В АЛТАЙСКОМ КРАЕ: АНАЛИЗ ВЗАИМОДЕЙСТВИЯ БИЗНЕСА И ВЛАСТИ</a:t>
            </a:r>
            <a:endParaRPr lang="ru-RU" sz="2200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201376541"/>
              </p:ext>
            </p:extLst>
          </p:nvPr>
        </p:nvGraphicFramePr>
        <p:xfrm>
          <a:off x="1857356" y="2874864"/>
          <a:ext cx="5786478" cy="293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По мнению предпринимателей, уровень </a:t>
            </a:r>
            <a:r>
              <a:rPr lang="ru-RU" dirty="0"/>
              <a:t>коррупции в стране в целом за год вырос больше, чем в регионе или в муниципалитете: 32,7% опрошенных предпринимателей считают, что коррупции в стране стало больше, обратной точки зрения придерживается 1/5 часть опрошенных. Чуть менее 1/4 предпринимателей полагают, что взяточничества стало больше в регионе, а 22,3%– на местном уровне. Д</a:t>
            </a:r>
            <a:r>
              <a:rPr lang="ru-RU" dirty="0" smtClean="0"/>
              <a:t>оля </a:t>
            </a:r>
            <a:r>
              <a:rPr lang="ru-RU" dirty="0"/>
              <a:t>респондентов, считающих, что уровень коррупции на местном уровне уменьшился, составляет 33,0%, тогда как на региональном уровне таких 25,0%, а на уровне страны – 21,3</a:t>
            </a:r>
            <a:r>
              <a:rPr lang="ru-RU" dirty="0" smtClean="0"/>
              <a:t>%. В итоге, </a:t>
            </a:r>
            <a:r>
              <a:rPr lang="ru-RU" dirty="0"/>
              <a:t>чем выше уровень власти, тем больше коррупционных составляющих в ее структуре и деятельности. </a:t>
            </a:r>
            <a:endParaRPr lang="ru-RU" dirty="0" smtClean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860766" y="6165304"/>
            <a:ext cx="57864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11. </a:t>
            </a:r>
            <a:r>
              <a:rPr lang="ru-RU" sz="1600" dirty="0" smtClean="0"/>
              <a:t>Оценка предпринимателями динамики уровня коррупции на различных уровнях,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</a:t>
            </a:r>
            <a:r>
              <a:rPr lang="ru-RU" sz="1600" dirty="0" smtClean="0"/>
              <a:t>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333547244"/>
              </p:ext>
            </p:extLst>
          </p:nvPr>
        </p:nvGraphicFramePr>
        <p:xfrm>
          <a:off x="1857356" y="3219488"/>
          <a:ext cx="5786477" cy="2945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Помимо оценки динамики уровня коррупции на различных уровнях власти, мы попросили представителей бизнес-сообщества оценить ее динамику по различным органам власти </a:t>
            </a:r>
            <a:r>
              <a:rPr lang="ru-RU" dirty="0" smtClean="0"/>
              <a:t>края.</a:t>
            </a:r>
          </a:p>
          <a:p>
            <a:pPr algn="just"/>
            <a:r>
              <a:rPr lang="ru-RU" dirty="0" smtClean="0"/>
              <a:t> </a:t>
            </a:r>
            <a:endParaRPr lang="ru-RU" dirty="0"/>
          </a:p>
          <a:p>
            <a:pPr algn="just"/>
            <a:r>
              <a:rPr lang="ru-RU" dirty="0"/>
              <a:t>Так, по мнению предпринимателей уровень коррупции возрос в судебных органах (23,4%), органах по реализации государственной (муниципальной) политики в сфере торговли, питания и услуг (16,7%), а также в полиции и правоохранительных органах (16,0%) и органах, занимающихся вопросами предоставления в аренду помещений, находящихся в государственной собственности и земельных участков (15,9% и 15,0% соответственно</a:t>
            </a:r>
            <a:r>
              <a:rPr lang="ru-RU" dirty="0" smtClean="0"/>
              <a:t>).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Чаще всего на неизменность уровня коррупции представители бизнеса указывают в полиции, органах внутренних дел (33,3%), органах по архитектуре и строительству (32,2%), а также в органах по охране труда (30,4</a:t>
            </a:r>
            <a:r>
              <a:rPr lang="ru-RU" dirty="0" smtClean="0"/>
              <a:t>%).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На снижение уровня коррупции, представители бизнеса наиболее часто указывают в налоговых органах (17,2%) и </a:t>
            </a:r>
            <a:r>
              <a:rPr lang="ru-RU" dirty="0" err="1"/>
              <a:t>Роспоребнадзоре</a:t>
            </a:r>
            <a:r>
              <a:rPr lang="ru-RU" dirty="0"/>
              <a:t> (17,1%).</a:t>
            </a:r>
          </a:p>
        </p:txBody>
      </p:sp>
    </p:spTree>
    <p:extLst>
      <p:ext uri="{BB962C8B-B14F-4D97-AF65-F5344CB8AC3E}">
        <p14:creationId xmlns:p14="http://schemas.microsoft.com/office/powerpoint/2010/main" val="69311636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64380" y="6165304"/>
            <a:ext cx="72152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12. </a:t>
            </a:r>
            <a:r>
              <a:rPr lang="ru-RU" sz="1600" dirty="0"/>
              <a:t>Оценка предпринимателями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динамики уровня коррупции при взаимодействии с различными органами власти, </a:t>
            </a:r>
            <a:r>
              <a:rPr lang="ru-RU" sz="1600" i="1" dirty="0" smtClean="0"/>
              <a:t>%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15574278"/>
              </p:ext>
            </p:extLst>
          </p:nvPr>
        </p:nvGraphicFramePr>
        <p:xfrm>
          <a:off x="1512252" y="260648"/>
          <a:ext cx="6119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6444714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548680"/>
            <a:ext cx="3184264" cy="5594964"/>
          </a:xfrm>
        </p:spPr>
        <p:txBody>
          <a:bodyPr>
            <a:noAutofit/>
          </a:bodyPr>
          <a:lstStyle/>
          <a:p>
            <a:r>
              <a:rPr lang="ru-RU" sz="1800" dirty="0" smtClean="0"/>
              <a:t>По словам предпринимателей, Использовать </a:t>
            </a:r>
            <a:r>
              <a:rPr lang="ru-RU" sz="1800" dirty="0"/>
              <a:t>коррупционные схемы приходится, в основном, для того, чтобы получить тот или иной документ (25,7%) или обойти невыполнимые или обременительные для организации правила и требования законодательства (20,3% и 18,0% соответственно). На неизбежность платежей указывает 7,7% опрошенных представителей бизнеса. </a:t>
            </a:r>
            <a:r>
              <a:rPr lang="ru-RU" sz="1800" dirty="0" smtClean="0"/>
              <a:t>1/5 </a:t>
            </a:r>
            <a:r>
              <a:rPr lang="ru-RU" sz="1800" dirty="0"/>
              <a:t>часть </a:t>
            </a:r>
            <a:r>
              <a:rPr lang="ru-RU" sz="1800" dirty="0" smtClean="0"/>
              <a:t>представителей </a:t>
            </a:r>
            <a:r>
              <a:rPr lang="ru-RU" sz="1800" dirty="0"/>
              <a:t>бизнес сообщества </a:t>
            </a:r>
            <a:r>
              <a:rPr lang="ru-RU" sz="1800" dirty="0" smtClean="0"/>
              <a:t>сообщила, что не </a:t>
            </a:r>
            <a:r>
              <a:rPr lang="ru-RU" sz="1800" dirty="0"/>
              <a:t>использует в своей работе какие-либо неформальные платежи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970050" y="5071650"/>
            <a:ext cx="488823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13. </a:t>
            </a:r>
            <a:r>
              <a:rPr lang="ru-RU" sz="1600" dirty="0" smtClean="0"/>
              <a:t>Факторы, способствующие, по мнению предпринимателей, развитию коррупции, </a:t>
            </a:r>
          </a:p>
          <a:p>
            <a:pPr algn="ctr"/>
            <a:r>
              <a:rPr lang="ru-RU" sz="1600" dirty="0" smtClean="0"/>
              <a:t>(</a:t>
            </a:r>
            <a:r>
              <a:rPr lang="ru-RU" sz="1600" dirty="0"/>
              <a:t>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853505691"/>
              </p:ext>
            </p:extLst>
          </p:nvPr>
        </p:nvGraphicFramePr>
        <p:xfrm>
          <a:off x="3970050" y="1057664"/>
          <a:ext cx="4888230" cy="4013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317847"/>
            <a:ext cx="3184264" cy="5764242"/>
          </a:xfrm>
        </p:spPr>
        <p:txBody>
          <a:bodyPr>
            <a:noAutofit/>
          </a:bodyPr>
          <a:lstStyle/>
          <a:p>
            <a:r>
              <a:rPr lang="ru-RU" sz="1800" dirty="0"/>
              <a:t>По мнению представителей бизнеса, чаще всего незаконные требования к их организации предъявляют налоговые органы (об этом заявили 15,3% опрошенных), полиция и органы внутренних дел (12,7%), а также органы по охране труда (8,7%), прокуратура (8,3%) и органы противопожарного надзора (7,7</a:t>
            </a:r>
            <a:r>
              <a:rPr lang="ru-RU" sz="1800" dirty="0" smtClean="0"/>
              <a:t>%). </a:t>
            </a:r>
          </a:p>
          <a:p>
            <a:endParaRPr lang="ru-RU" sz="1800" dirty="0"/>
          </a:p>
          <a:p>
            <a:r>
              <a:rPr lang="ru-RU" sz="1800" dirty="0" smtClean="0"/>
              <a:t>Эти </a:t>
            </a:r>
            <a:r>
              <a:rPr lang="ru-RU" sz="1800" dirty="0"/>
              <a:t>же органы власти (за исключением органов по охране труда) входили в TOP-3 по данному показателю и в прошлом году.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970050" y="6082089"/>
            <a:ext cx="48882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14. </a:t>
            </a:r>
            <a:r>
              <a:rPr lang="ru-RU" sz="1600" dirty="0" smtClean="0"/>
              <a:t>Предъявление должностными лицами незаконных требований к организациям,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61766962"/>
              </p:ext>
            </p:extLst>
          </p:nvPr>
        </p:nvGraphicFramePr>
        <p:xfrm>
          <a:off x="3970050" y="317847"/>
          <a:ext cx="4906362" cy="57642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0807679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Инструментарий исследования также предполагал выяснение частоты возникновения ситуации, когда представителям бизнеса</a:t>
            </a:r>
            <a:r>
              <a:rPr lang="ru-RU" dirty="0"/>
              <a:t> приходилось оказывать влияние на чиновников посредством неформальных платежей (давать взятки</a:t>
            </a:r>
            <a:r>
              <a:rPr lang="ru-RU" dirty="0" smtClean="0"/>
              <a:t>) и того, </a:t>
            </a:r>
            <a:r>
              <a:rPr lang="ru-RU" dirty="0"/>
              <a:t>в каких государственных структурах </a:t>
            </a:r>
            <a:r>
              <a:rPr lang="ru-RU" dirty="0" smtClean="0"/>
              <a:t>это происходило. </a:t>
            </a:r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Результаты исследования свидетельствуют о том, что </a:t>
            </a:r>
            <a:r>
              <a:rPr lang="ru-RU" dirty="0"/>
              <a:t>повышен коррупционный потенциал в таких структурах как органы по реализации государственной политики в сфере торговли, питания и услуг (28,6% опрошенных предпринимателей отметили, что с той или иной частотой вынуждены давать за ту или иную услугу неформальное вознаграждение чиновникам из этой сферы), а также полиция и органы внутренних дел (27,7%). Около 1/5 части предпринимателей указали на необходимость неформальных платежей при взаимодействии с органами по архитектуре и строительству.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 smtClean="0"/>
              <a:t>Минимально </a:t>
            </a:r>
            <a:r>
              <a:rPr lang="ru-RU" dirty="0"/>
              <a:t>коррупции подвержены налоговые органы, </a:t>
            </a:r>
            <a:r>
              <a:rPr lang="ru-RU" dirty="0" err="1"/>
              <a:t>Росреестр</a:t>
            </a:r>
            <a:r>
              <a:rPr lang="ru-RU" dirty="0"/>
              <a:t>, ФАС России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815204" y="404664"/>
            <a:ext cx="753906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Табл. 3.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1600" dirty="0"/>
              <a:t>Распределение ответов на вопрос: «Насколько часто организации (предприятия, фирмы, бизнес) Вашей отрасли, по размерам схожие с Вашей, вынуждены оказывать влияние на действия (бездействие) должностных лиц указанных органов власти посредством осуществления неформальных прямых </a:t>
            </a:r>
          </a:p>
          <a:p>
            <a:pPr algn="ctr"/>
            <a:r>
              <a:rPr lang="ru-RU" sz="1600" dirty="0"/>
              <a:t>и (или) скрытых платежей</a:t>
            </a:r>
            <a:r>
              <a:rPr lang="ru-RU" sz="1600" dirty="0" smtClean="0"/>
              <a:t>?»,</a:t>
            </a:r>
            <a:r>
              <a:rPr lang="ru-RU" sz="1600" i="1" dirty="0" smtClean="0"/>
              <a:t> %</a:t>
            </a:r>
            <a:r>
              <a:rPr kumimoji="0" lang="ru-RU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8010640"/>
              </p:ext>
            </p:extLst>
          </p:nvPr>
        </p:nvGraphicFramePr>
        <p:xfrm>
          <a:off x="812935" y="1728103"/>
          <a:ext cx="7539061" cy="4893910"/>
        </p:xfrm>
        <a:graphic>
          <a:graphicData uri="http://schemas.openxmlformats.org/drawingml/2006/table">
            <a:tbl>
              <a:tblPr firstRow="1" firstCol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328914">
                  <a:extLst>
                    <a:ext uri="{9D8B030D-6E8A-4147-A177-3AD203B41FA5}">
                      <a16:colId xmlns:a16="http://schemas.microsoft.com/office/drawing/2014/main" val="959026148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1188488946"/>
                    </a:ext>
                  </a:extLst>
                </a:gridCol>
                <a:gridCol w="430094">
                  <a:extLst>
                    <a:ext uri="{9D8B030D-6E8A-4147-A177-3AD203B41FA5}">
                      <a16:colId xmlns:a16="http://schemas.microsoft.com/office/drawing/2014/main" val="3594611841"/>
                    </a:ext>
                  </a:extLst>
                </a:gridCol>
                <a:gridCol w="734663">
                  <a:extLst>
                    <a:ext uri="{9D8B030D-6E8A-4147-A177-3AD203B41FA5}">
                      <a16:colId xmlns:a16="http://schemas.microsoft.com/office/drawing/2014/main" val="3083486124"/>
                    </a:ext>
                  </a:extLst>
                </a:gridCol>
                <a:gridCol w="734663">
                  <a:extLst>
                    <a:ext uri="{9D8B030D-6E8A-4147-A177-3AD203B41FA5}">
                      <a16:colId xmlns:a16="http://schemas.microsoft.com/office/drawing/2014/main" val="364518758"/>
                    </a:ext>
                  </a:extLst>
                </a:gridCol>
                <a:gridCol w="734663">
                  <a:extLst>
                    <a:ext uri="{9D8B030D-6E8A-4147-A177-3AD203B41FA5}">
                      <a16:colId xmlns:a16="http://schemas.microsoft.com/office/drawing/2014/main" val="2306884979"/>
                    </a:ext>
                  </a:extLst>
                </a:gridCol>
              </a:tblGrid>
              <a:tr h="11968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>
                    <a:lnL w="12700" cmpd="sng"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Регулярно, 1 раз в год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 раз в квартал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Эпизодически, 1 раз в этом году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Эпизодически, 2 и более раз в этом году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Неформальных платежей не было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796" marR="61796" marT="0" marB="0" vert="vert270" anchor="ctr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07571026"/>
                  </a:ext>
                </a:extLst>
              </a:tr>
              <a:tr h="1440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Налоговые органы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2,6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5,7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3,1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86,3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324736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Росреестр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4,5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85,8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0409865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ФАС России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1,6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4,8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4,8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85,7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261835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по охране природных ресурсов и окружающей среды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0,7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85,1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134261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Органы, занимающиеся вопросами предоставления земельных участков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1,8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2,7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8,8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1,8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85,0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6013169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Ростехнадзор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6,3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1,4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84,0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216798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Роспотребнадзор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9,1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2,3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0,6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84,0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9124549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Судебные органы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2,4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4,8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4,8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83,9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711356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противопожарного надзора, МЧС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0,5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83,4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3618352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по охране труда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5,4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5,4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83,3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371541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Прокуратура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5,1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3,7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6,6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1,5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83,1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4715034"/>
                  </a:ext>
                </a:extLst>
              </a:tr>
              <a:tr h="3999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Органы, занимающиеся предоставлением в аренду помещений, находящихся в государственной (муниципальной) собственности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8,0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3,4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8,0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80,7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83101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по архитектуре и строительству (БТИ и др.)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4,3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6,1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5,2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79,1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4886718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Полиция, органы внутренних дел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6,9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6,9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4,9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72,2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59008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Органы по реализации государственной (муниципальной) политики в сфере торговли, питания и услуг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7,1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9,5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6,0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71,4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294851"/>
                  </a:ext>
                </a:extLst>
              </a:tr>
              <a:tr h="186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Иные органы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9,0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5,8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5,2</a:t>
                      </a:r>
                      <a:endParaRPr lang="ru-RU" sz="12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74,8</a:t>
                      </a:r>
                      <a:endParaRPr lang="ru-RU" sz="12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5138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377422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государственных </a:t>
            </a:r>
            <a:r>
              <a:rPr lang="ru-RU" dirty="0"/>
              <a:t>закупках участвовали 18% опрошенных </a:t>
            </a:r>
            <a:r>
              <a:rPr lang="ru-RU" dirty="0" smtClean="0"/>
              <a:t>представителей бизнеса. </a:t>
            </a:r>
            <a:r>
              <a:rPr lang="ru-RU" dirty="0"/>
              <a:t>При этом, наибольшее число респондентов участвовали в конкурсах на муниципальном уровне (11,0%). Доля участников конкурсов на получение государственных и муниципальных контрактов по сравнению с 2019 годом практически не изменилась. </a:t>
            </a:r>
            <a:r>
              <a:rPr lang="ru-RU" dirty="0" smtClean="0"/>
              <a:t> 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142976" y="5589240"/>
            <a:ext cx="72152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15. </a:t>
            </a:r>
            <a:r>
              <a:rPr lang="ru-RU" dirty="0"/>
              <a:t>Распределение ответов на вопрос: «На Ваш взгляд, является ли величина этих неформальных и (или) скрытых платежей известной заранее?»</a:t>
            </a:r>
            <a:r>
              <a:rPr lang="ru-RU" sz="1600" dirty="0" smtClean="0"/>
              <a:t>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0590958"/>
              </p:ext>
            </p:extLst>
          </p:nvPr>
        </p:nvGraphicFramePr>
        <p:xfrm>
          <a:off x="1857994" y="1935480"/>
          <a:ext cx="5785201" cy="36537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67927806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Что касается количества контрактов, полученных предпринимателями в этом году, то более 3-х контрактов чаще получали предприниматели на муниципальном и региональном уровне (24,1% и 13,0% соответственно), при этом, на муниципальном уровне суммарно участниками исследования получено наибольшее число </a:t>
            </a:r>
            <a:r>
              <a:rPr lang="ru-RU" dirty="0" smtClean="0"/>
              <a:t>контрактов. </a:t>
            </a:r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142976" y="5589240"/>
            <a:ext cx="72152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16. </a:t>
            </a:r>
            <a:r>
              <a:rPr lang="ru-RU" dirty="0"/>
              <a:t>Получение </a:t>
            </a:r>
            <a:r>
              <a:rPr lang="ru-RU" dirty="0" smtClean="0"/>
              <a:t>предпринимателями в </a:t>
            </a:r>
            <a:r>
              <a:rPr lang="ru-RU" dirty="0"/>
              <a:t>текущем году государственных (муниципальных) контрактов, заказов от заказчиков различного уровня</a:t>
            </a:r>
            <a:r>
              <a:rPr lang="ru-RU" sz="1600" dirty="0" smtClean="0"/>
              <a:t>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31820876"/>
              </p:ext>
            </p:extLst>
          </p:nvPr>
        </p:nvGraphicFramePr>
        <p:xfrm>
          <a:off x="1857995" y="1935480"/>
          <a:ext cx="5785200" cy="3653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116632"/>
            <a:ext cx="7929618" cy="65527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/>
              <a:t>В ходе проведения мониторинга решались следующие задачи</a:t>
            </a:r>
            <a:r>
              <a:rPr lang="ru-RU" sz="1800" b="1" dirty="0" smtClean="0"/>
              <a:t>:</a:t>
            </a:r>
          </a:p>
          <a:p>
            <a:pPr algn="just"/>
            <a:r>
              <a:rPr lang="ru-RU" sz="1800" dirty="0" smtClean="0"/>
              <a:t>выявление </a:t>
            </a:r>
            <a:r>
              <a:rPr lang="ru-RU" sz="1800" dirty="0"/>
              <a:t>фактических значений параметров оценки коррупции, в том числе уровня коррупции, в Алтайском </a:t>
            </a:r>
            <a:r>
              <a:rPr lang="ru-RU" sz="1800" dirty="0" smtClean="0"/>
              <a:t>крае;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проведение </a:t>
            </a:r>
            <a:r>
              <a:rPr lang="ru-RU" sz="1800" dirty="0"/>
              <a:t>качественно-количественной оценки коррупции в Алтайском крае по предусмотренным аналитическим </a:t>
            </a:r>
            <a:r>
              <a:rPr lang="ru-RU" sz="1800" dirty="0" smtClean="0"/>
              <a:t>направлениям;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выявление </a:t>
            </a:r>
            <a:r>
              <a:rPr lang="ru-RU" sz="1800" dirty="0"/>
              <a:t>и описание структуры коррупции в Алтайском </a:t>
            </a:r>
            <a:r>
              <a:rPr lang="ru-RU" sz="1800" dirty="0" smtClean="0"/>
              <a:t>крае;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выявление </a:t>
            </a:r>
            <a:r>
              <a:rPr lang="ru-RU" sz="1800" dirty="0"/>
              <a:t>соотношения основных характеристик коррупции в различных сферах государственного регулирования в Алтайском </a:t>
            </a:r>
            <a:r>
              <a:rPr lang="ru-RU" sz="1800" dirty="0" smtClean="0"/>
              <a:t>крае;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оценка </a:t>
            </a:r>
            <a:r>
              <a:rPr lang="ru-RU" sz="1800" dirty="0"/>
              <a:t>эффективности (результативности) принимаемых в Алтайском крае мер, направленных на противодействие </a:t>
            </a:r>
            <a:r>
              <a:rPr lang="ru-RU" sz="1800" dirty="0" smtClean="0"/>
              <a:t>коррупции;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выявление </a:t>
            </a:r>
            <a:r>
              <a:rPr lang="ru-RU" sz="1800" dirty="0"/>
              <a:t>и осуществление анализа причин и условий проявления коррупции в Алтайском </a:t>
            </a:r>
            <a:r>
              <a:rPr lang="ru-RU" sz="1800" dirty="0" smtClean="0"/>
              <a:t>крае;</a:t>
            </a:r>
          </a:p>
          <a:p>
            <a:pPr algn="just"/>
            <a:endParaRPr lang="ru-RU" sz="1800" dirty="0" smtClean="0"/>
          </a:p>
          <a:p>
            <a:pPr algn="just"/>
            <a:r>
              <a:rPr lang="ru-RU" sz="1800" dirty="0" smtClean="0"/>
              <a:t>формирование </a:t>
            </a:r>
            <a:r>
              <a:rPr lang="ru-RU" sz="1800" dirty="0"/>
              <a:t>информационной базы для составления рейтинга административно-территориальных единиц Алтайского края в зависимости от уровня «бытовой» </a:t>
            </a:r>
            <a:r>
              <a:rPr lang="ru-RU" sz="1800" dirty="0" smtClean="0"/>
              <a:t>коррупции;</a:t>
            </a:r>
            <a:endParaRPr lang="ru-RU" sz="1800" dirty="0"/>
          </a:p>
          <a:p>
            <a:pPr marL="0" indent="0" algn="just">
              <a:buNone/>
            </a:pPr>
            <a:endParaRPr lang="ru-RU" sz="1800" dirty="0" smtClean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Задачами исследования также предполагалось установление фактов столкновения предпринимателей с коррупцией при получение государственных и муниципальных контрактов. </a:t>
            </a:r>
          </a:p>
          <a:p>
            <a:pPr algn="just"/>
            <a:r>
              <a:rPr lang="ru-RU" dirty="0" smtClean="0"/>
              <a:t>Свыше </a:t>
            </a:r>
            <a:r>
              <a:rPr lang="ru-RU" dirty="0"/>
              <a:t>70% предпринимателей сообщило, что неофициальных выплат они не производили. Менее 5% от стоимости контракта заплатили по 4,3% предпринимателей, получивших контракты на федеральном уровне и муниципальном уровне, и 2,2% предпринимателей – на региональном. От 6% до 11% представителей бизнеса выплатили в качестве неофициального платежа до 10% стоимости контракта. </a:t>
            </a:r>
            <a:endParaRPr lang="ru-RU" dirty="0" smtClean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142976" y="5864745"/>
            <a:ext cx="72152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17. </a:t>
            </a:r>
            <a:r>
              <a:rPr lang="ru-RU" sz="1600" dirty="0" smtClean="0"/>
              <a:t>Доля стоимости контракта, выплаченная предпринимателями для получения государственного (муниципального) контракта,</a:t>
            </a:r>
            <a:r>
              <a:rPr lang="ru-RU" sz="1600" i="1" dirty="0" smtClean="0"/>
              <a:t> </a:t>
            </a:r>
          </a:p>
          <a:p>
            <a:pPr algn="ctr"/>
            <a:r>
              <a:rPr lang="ru-RU" sz="1600" dirty="0" smtClean="0"/>
              <a:t>(</a:t>
            </a:r>
            <a:r>
              <a:rPr lang="ru-RU" sz="1600" dirty="0"/>
              <a:t>динамика 2020-2021 гг</a:t>
            </a:r>
            <a:r>
              <a:rPr lang="ru-RU" sz="1600" dirty="0" smtClean="0"/>
              <a:t>.),</a:t>
            </a:r>
            <a:r>
              <a:rPr lang="ru-RU" sz="1600" i="1" dirty="0" smtClean="0"/>
              <a:t> 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71201960"/>
              </p:ext>
            </p:extLst>
          </p:nvPr>
        </p:nvGraphicFramePr>
        <p:xfrm>
          <a:off x="1881424" y="2903913"/>
          <a:ext cx="5738342" cy="2960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8284468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Что касается оценки уровня осведомленности </a:t>
            </a:r>
            <a:r>
              <a:rPr lang="ru-RU" dirty="0" smtClean="0"/>
              <a:t>предпринимателей </a:t>
            </a:r>
            <a:r>
              <a:rPr lang="ru-RU" dirty="0"/>
              <a:t>о мероприятиях, направленных на борьбу с коррупцией и проводимых администрацией </a:t>
            </a:r>
            <a:r>
              <a:rPr lang="ru-RU" dirty="0" smtClean="0"/>
              <a:t>Алтайского края и органами исполнительной власти. По </a:t>
            </a:r>
            <a:r>
              <a:rPr lang="ru-RU" dirty="0"/>
              <a:t>итогам исследования о различных мероприятиях в данной области оказались осведомлены 77,7% опрошенных представителей бизнеса. При этом, хорошую осведомленность и интерес к подобной информации высказало около 14% руководителей </a:t>
            </a:r>
            <a:r>
              <a:rPr lang="ru-RU" dirty="0" smtClean="0"/>
              <a:t>организаций.</a:t>
            </a:r>
            <a:endParaRPr lang="ru-RU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856078" y="5301208"/>
            <a:ext cx="578647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18. </a:t>
            </a:r>
            <a:r>
              <a:rPr lang="ru-RU" sz="1600" dirty="0"/>
              <a:t>Уровень осведомленности </a:t>
            </a:r>
            <a:r>
              <a:rPr lang="ru-RU" sz="1600" dirty="0" smtClean="0"/>
              <a:t>предпринимателей </a:t>
            </a:r>
            <a:r>
              <a:rPr lang="ru-RU" sz="1600" dirty="0"/>
              <a:t>о каких-либо мероприятиях, направленных на борьбу с коррупцией, проводимых администрацией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края, органами исполнительной власти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края, местными властями,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63600878"/>
              </p:ext>
            </p:extLst>
          </p:nvPr>
        </p:nvGraphicFramePr>
        <p:xfrm>
          <a:off x="1856078" y="2388491"/>
          <a:ext cx="5786478" cy="29127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8174117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Кроме этого предприниматели оценивали эффективность </a:t>
            </a:r>
            <a:r>
              <a:rPr lang="ru-RU" dirty="0"/>
              <a:t>усилий руководства региона по борьбе с коррупционными проявлениями на территории </a:t>
            </a:r>
            <a:r>
              <a:rPr lang="ru-RU" dirty="0" smtClean="0"/>
              <a:t>Алтайского </a:t>
            </a:r>
            <a:r>
              <a:rPr lang="ru-RU" dirty="0"/>
              <a:t>края. Как показали результаты опроса, 30,7% представителей бизнеса полагают, что усилия властей имеют определенную эффективность (год назад такой точки зрения прилаживались 34,4% опрошенных), противоположную им позицию занимают 42,3% предпринимателей, при этом, 5,0% опрошенных высказывают мнение об </a:t>
            </a:r>
            <a:r>
              <a:rPr lang="ru-RU" dirty="0" err="1"/>
              <a:t>контрэффективности</a:t>
            </a:r>
            <a:r>
              <a:rPr lang="ru-RU" dirty="0"/>
              <a:t> таких </a:t>
            </a:r>
            <a:r>
              <a:rPr lang="ru-RU" dirty="0" smtClean="0"/>
              <a:t>действий.</a:t>
            </a:r>
            <a:endParaRPr lang="ru-RU" dirty="0"/>
          </a:p>
        </p:txBody>
      </p:sp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1857356" y="5661248"/>
            <a:ext cx="57864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19. </a:t>
            </a:r>
            <a:r>
              <a:rPr lang="ru-RU" sz="1600" dirty="0"/>
              <a:t>Мнение предпринимателей о степени эффективности усилий руководства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по борьбе с коррупцией в регионе,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645956084"/>
              </p:ext>
            </p:extLst>
          </p:nvPr>
        </p:nvGraphicFramePr>
        <p:xfrm>
          <a:off x="1857356" y="2746028"/>
          <a:ext cx="5786478" cy="2920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2560391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Также предприниматели производили оценку эффективности отдельных мер, направленных на борьбу с коррупцией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В целом эффективными (по сумме позиций «Очень эффективные» и «Скорее эффективные») предприниматели считают следующие меры по борьбе с коррупцией: </a:t>
            </a:r>
            <a:endParaRPr lang="ru-RU" dirty="0" smtClean="0"/>
          </a:p>
          <a:p>
            <a:pPr algn="just"/>
            <a:endParaRPr lang="ru-RU" dirty="0"/>
          </a:p>
          <a:p>
            <a:pPr algn="just"/>
            <a:r>
              <a:rPr lang="ru-RU" dirty="0"/>
              <a:t>- упрощение процедуры предоставления услуг органами власти (74,0%)</a:t>
            </a:r>
          </a:p>
          <a:p>
            <a:pPr algn="just"/>
            <a:r>
              <a:rPr lang="ru-RU" dirty="0"/>
              <a:t>- ужесточение наказания за коррупцию (68,7%); </a:t>
            </a:r>
          </a:p>
          <a:p>
            <a:pPr algn="just"/>
            <a:r>
              <a:rPr lang="ru-RU" dirty="0"/>
              <a:t>- привлечение средств массовой информации, публичное осуждение фактов коррупции и лиц, в нее вовлеченных (64,7%).</a:t>
            </a:r>
          </a:p>
          <a:p>
            <a:pPr algn="just"/>
            <a:r>
              <a:rPr lang="ru-RU" dirty="0"/>
              <a:t>- информирование граждан и организаций о возможности противостояния коррупции (64,3%);</a:t>
            </a:r>
          </a:p>
          <a:p>
            <a:pPr algn="just"/>
            <a:r>
              <a:rPr lang="ru-RU" dirty="0"/>
              <a:t>- повышение прозрачности административных процедур (63,7%);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Наименее </a:t>
            </a:r>
            <a:r>
              <a:rPr lang="ru-RU" dirty="0"/>
              <a:t>эффективными, по мнению предпринимателей, являются такие меры как регламентирование подарков должностным лицам (39,0%), создание специального органа власти по борьбе с коррупцией (28,7%), повышение зарплат чиновникам (28,3%).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027540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964380" y="220734"/>
            <a:ext cx="72152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Табл. </a:t>
            </a:r>
            <a:r>
              <a:rPr lang="ru-RU" sz="1600" b="1" dirty="0"/>
              <a:t>4</a:t>
            </a:r>
            <a:r>
              <a:rPr lang="ru-RU" sz="1600" b="1" dirty="0" smtClean="0"/>
              <a:t>. </a:t>
            </a:r>
            <a:r>
              <a:rPr lang="ru-RU" sz="1600" dirty="0"/>
              <a:t>Оценка предпринимателями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мер борьбы с «деловой коррупцией», </a:t>
            </a:r>
            <a:r>
              <a:rPr lang="ru-RU" sz="1600" dirty="0" smtClean="0"/>
              <a:t>(динамика 2020-2021 гг</a:t>
            </a:r>
            <a:r>
              <a:rPr lang="ru-RU" sz="1600" dirty="0"/>
              <a:t>.</a:t>
            </a:r>
            <a:r>
              <a:rPr lang="ru-RU" sz="1600" dirty="0" smtClean="0"/>
              <a:t>), </a:t>
            </a:r>
            <a:r>
              <a:rPr lang="ru-RU" sz="1600" i="1" dirty="0" smtClean="0"/>
              <a:t>%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242185"/>
              </p:ext>
            </p:extLst>
          </p:nvPr>
        </p:nvGraphicFramePr>
        <p:xfrm>
          <a:off x="964381" y="836713"/>
          <a:ext cx="7215237" cy="59224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9642">
                  <a:extLst>
                    <a:ext uri="{9D8B030D-6E8A-4147-A177-3AD203B41FA5}">
                      <a16:colId xmlns:a16="http://schemas.microsoft.com/office/drawing/2014/main" val="1923496057"/>
                    </a:ext>
                  </a:extLst>
                </a:gridCol>
                <a:gridCol w="725559">
                  <a:extLst>
                    <a:ext uri="{9D8B030D-6E8A-4147-A177-3AD203B41FA5}">
                      <a16:colId xmlns:a16="http://schemas.microsoft.com/office/drawing/2014/main" val="3956233298"/>
                    </a:ext>
                  </a:extLst>
                </a:gridCol>
                <a:gridCol w="726306">
                  <a:extLst>
                    <a:ext uri="{9D8B030D-6E8A-4147-A177-3AD203B41FA5}">
                      <a16:colId xmlns:a16="http://schemas.microsoft.com/office/drawing/2014/main" val="231451699"/>
                    </a:ext>
                  </a:extLst>
                </a:gridCol>
                <a:gridCol w="725559">
                  <a:extLst>
                    <a:ext uri="{9D8B030D-6E8A-4147-A177-3AD203B41FA5}">
                      <a16:colId xmlns:a16="http://schemas.microsoft.com/office/drawing/2014/main" val="3291022087"/>
                    </a:ext>
                  </a:extLst>
                </a:gridCol>
                <a:gridCol w="682220">
                  <a:extLst>
                    <a:ext uri="{9D8B030D-6E8A-4147-A177-3AD203B41FA5}">
                      <a16:colId xmlns:a16="http://schemas.microsoft.com/office/drawing/2014/main" val="1881125403"/>
                    </a:ext>
                  </a:extLst>
                </a:gridCol>
                <a:gridCol w="769645">
                  <a:extLst>
                    <a:ext uri="{9D8B030D-6E8A-4147-A177-3AD203B41FA5}">
                      <a16:colId xmlns:a16="http://schemas.microsoft.com/office/drawing/2014/main" val="4204802469"/>
                    </a:ext>
                  </a:extLst>
                </a:gridCol>
                <a:gridCol w="726306">
                  <a:extLst>
                    <a:ext uri="{9D8B030D-6E8A-4147-A177-3AD203B41FA5}">
                      <a16:colId xmlns:a16="http://schemas.microsoft.com/office/drawing/2014/main" val="1184726324"/>
                    </a:ext>
                  </a:extLst>
                </a:gridCol>
              </a:tblGrid>
              <a:tr h="93610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r>
                        <a:rPr lang="ru-RU" sz="10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Меры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по борьбе с «деловой коррупцией»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</a:rPr>
                        <a:t>В целом эффективны</a:t>
                      </a:r>
                      <a:endParaRPr lang="ru-RU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</a:rPr>
                        <a:t>В целом не эффективны</a:t>
                      </a:r>
                      <a:endParaRPr lang="ru-RU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</a:rPr>
                        <a:t>Затруднились ответить</a:t>
                      </a:r>
                      <a:endParaRPr lang="ru-RU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</a:rPr>
                        <a:t>В целом эффективны</a:t>
                      </a:r>
                      <a:endParaRPr lang="ru-RU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</a:rPr>
                        <a:t>В целом не эффективны</a:t>
                      </a:r>
                      <a:endParaRPr lang="ru-RU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71755" marR="71755" algn="l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bg1"/>
                          </a:solidFill>
                          <a:effectLst/>
                        </a:rPr>
                        <a:t>Затруднились ответить</a:t>
                      </a:r>
                      <a:endParaRPr lang="ru-RU" sz="10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vert="vert27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0672649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bg1"/>
                          </a:solidFill>
                          <a:effectLst/>
                        </a:rPr>
                        <a:t>2020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smtClean="0">
                          <a:solidFill>
                            <a:schemeClr val="bg1"/>
                          </a:solidFill>
                          <a:effectLst/>
                        </a:rPr>
                        <a:t>2021 </a:t>
                      </a:r>
                      <a:r>
                        <a:rPr lang="ru-RU" sz="1000" dirty="0">
                          <a:solidFill>
                            <a:schemeClr val="bg1"/>
                          </a:solidFill>
                          <a:effectLst/>
                        </a:rPr>
                        <a:t>год</a:t>
                      </a:r>
                      <a:endParaRPr lang="ru-RU" sz="10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07" marR="44807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658568"/>
                  </a:ext>
                </a:extLst>
              </a:tr>
              <a:tr h="23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Упрощение процедуры предоставления услуг органами власти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75,0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74,0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9,0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755870"/>
                  </a:ext>
                </a:extLst>
              </a:tr>
              <a:tr h="466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Привлечение средств массовой информации, публичное осуждение фактов коррупции и лиц, в нее вовлеченных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68,7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64,7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171550"/>
                  </a:ext>
                </a:extLst>
              </a:tr>
              <a:tr h="125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Ужесточение наказания за коррупцию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66,3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68,7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12,7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4332640"/>
                  </a:ext>
                </a:extLst>
              </a:tr>
              <a:tr h="23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Повышение прозрачности административных процедур 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65,7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5927314"/>
                  </a:ext>
                </a:extLst>
              </a:tr>
              <a:tr h="583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Повышение прозрачности взаимодействия государственных и муниципальных служащих с организациями в рамках создания системы "электронного правительства" 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65,3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58,0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961405"/>
                  </a:ext>
                </a:extLst>
              </a:tr>
              <a:tr h="350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Информирование граждан и организаций о возможностях противостояния коррупции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64,3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64,3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2600"/>
                  </a:ext>
                </a:extLst>
              </a:tr>
              <a:tr h="745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Массовая пропаганда нетерпимости к коррупции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63,3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62,0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409748"/>
                  </a:ext>
                </a:extLst>
              </a:tr>
              <a:tr h="35004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Усиление контроля за доходами и расходами должностных лиц и членов их семей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61,0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6563"/>
                  </a:ext>
                </a:extLst>
              </a:tr>
              <a:tr h="583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Введение ограничений на сделки между госструктурами и коммерческими организациями, руководителями которых являются близкие родственники чиновников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60,3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16,0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56,7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8057343"/>
                  </a:ext>
                </a:extLst>
              </a:tr>
              <a:tr h="1250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Совершенствование законодательства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2546240"/>
                  </a:ext>
                </a:extLst>
              </a:tr>
              <a:tr h="23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Внедрение в органах власти системы ротации должностных лиц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56,0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54,7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471937"/>
                  </a:ext>
                </a:extLst>
              </a:tr>
              <a:tr h="23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Регламентирование подарков должностным лицам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52,0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33,0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43,7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39,0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17,3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436888"/>
                  </a:ext>
                </a:extLst>
              </a:tr>
              <a:tr h="2333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Создание специального органа власти по борьбе с коррупцией</a:t>
                      </a:r>
                      <a:endParaRPr lang="ru-RU" sz="1100" b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49,3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37,3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13,3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44,3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865219"/>
                  </a:ext>
                </a:extLst>
              </a:tr>
              <a:tr h="4667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Повышение зарплат государственным и муниципальным служащим, чтобы они меньше стремились к получению нелегальных доходов</a:t>
                      </a:r>
                      <a:endParaRPr lang="ru-RU" sz="1100" b="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42,3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43,0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14,7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49,7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28,3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22,0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7164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0775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85786" y="357166"/>
            <a:ext cx="792961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По итогам исследования 42,4% предпринимателей полагают, что власти Алтайского края проявляют желание, направленное на борьбу с коррупцией, однако, в силу некоторых, не зависящих от них обстоятельств, иногда не могут эффективно бороться с коррупцией. Противоположную позицию занимает около 26% опрошенных представителей </a:t>
            </a:r>
            <a:r>
              <a:rPr lang="ru-RU" dirty="0" smtClean="0"/>
              <a:t>бизнеса. В </a:t>
            </a:r>
            <a:r>
              <a:rPr lang="ru-RU" dirty="0"/>
              <a:t>большинстве случаев руководство региона не только не может, но и не хочет эффективно бороться с коррупцией. Как видим, позитивные оценки нацеленности органов власти на борьбу с коррупцией преобладают над негативными.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42976" y="5874129"/>
            <a:ext cx="72152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20. </a:t>
            </a:r>
            <a:r>
              <a:rPr lang="ru-RU" sz="1600" dirty="0"/>
              <a:t>Оценка предпринимателями нацеленности руководства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на борьбу с коррупцией,</a:t>
            </a:r>
            <a:r>
              <a:rPr lang="ru-RU" sz="1600" i="1" dirty="0" smtClean="0"/>
              <a:t> </a:t>
            </a:r>
            <a:r>
              <a:rPr lang="ru-RU" sz="1600" dirty="0"/>
              <a:t>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52296400"/>
              </p:ext>
            </p:extLst>
          </p:nvPr>
        </p:nvGraphicFramePr>
        <p:xfrm>
          <a:off x="1857994" y="2941249"/>
          <a:ext cx="5810350" cy="2931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145168584"/>
              </p:ext>
            </p:extLst>
          </p:nvPr>
        </p:nvGraphicFramePr>
        <p:xfrm>
          <a:off x="1857994" y="2665490"/>
          <a:ext cx="5810350" cy="3207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115614" y="1548081"/>
            <a:ext cx="69127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Табл. </a:t>
            </a:r>
            <a:r>
              <a:rPr lang="ru-RU" sz="1600" b="1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5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ru-RU" sz="1600" dirty="0"/>
              <a:t>Сводная таблица показателей рынка </a:t>
            </a:r>
            <a:r>
              <a:rPr lang="ru-RU" sz="1600" dirty="0" smtClean="0"/>
              <a:t>«деловой» </a:t>
            </a:r>
            <a:r>
              <a:rPr lang="ru-RU" sz="1600" dirty="0"/>
              <a:t>коррупции в </a:t>
            </a:r>
          </a:p>
          <a:p>
            <a:pPr algn="ctr"/>
            <a:r>
              <a:rPr lang="ru-RU" sz="1600" dirty="0" smtClean="0"/>
              <a:t>Алтайском </a:t>
            </a:r>
            <a:r>
              <a:rPr lang="ru-RU" sz="1600" dirty="0"/>
              <a:t>крае, 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dirty="0" err="1"/>
              <a:t>абс</a:t>
            </a:r>
            <a:r>
              <a:rPr lang="ru-RU" sz="1600" dirty="0"/>
              <a:t>. числа и %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47752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Также в соответствии с Техническим заданием на проведение мониторинга нами были рассчитаны показатели «деловой» коррупции в Алтайском крае. Для удобства восприятия данные показатели были сведены в единую таблицу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27582" y="6218321"/>
            <a:ext cx="748883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1000" dirty="0">
                <a:latin typeface="Calibri" pitchFamily="34" charset="0"/>
                <a:ea typeface="Times New Roman" pitchFamily="18" charset="0"/>
                <a:cs typeface="Calibri" pitchFamily="34" charset="0"/>
              </a:rPr>
              <a:t>* В исследовании 2019 года расчет данных показателей производился от общего количества малых предприятий в Алтайском крае на 2018 год. В исследовании 2020 года расчет велся от общего числа организаций, ведущих деятельность на территории Алтайского края за исключением организаций, указанных п.14 Методики.</a:t>
            </a:r>
            <a:endParaRPr lang="ru-RU" sz="10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024056"/>
              </p:ext>
            </p:extLst>
          </p:nvPr>
        </p:nvGraphicFramePr>
        <p:xfrm>
          <a:off x="827584" y="2132856"/>
          <a:ext cx="7488831" cy="4023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048">
                  <a:extLst>
                    <a:ext uri="{9D8B030D-6E8A-4147-A177-3AD203B41FA5}">
                      <a16:colId xmlns:a16="http://schemas.microsoft.com/office/drawing/2014/main" val="794615542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1692191778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7314481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12273194"/>
                    </a:ext>
                  </a:extLst>
                </a:gridCol>
                <a:gridCol w="1008111">
                  <a:extLst>
                    <a:ext uri="{9D8B030D-6E8A-4147-A177-3AD203B41FA5}">
                      <a16:colId xmlns:a16="http://schemas.microsoft.com/office/drawing/2014/main" val="2183988170"/>
                    </a:ext>
                  </a:extLst>
                </a:gridCol>
              </a:tblGrid>
              <a:tr h="14963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Наименование показателя (индикатора)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Значение показателя (индикатора)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2400298"/>
                  </a:ext>
                </a:extLst>
              </a:tr>
              <a:tr h="1496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2019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2020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bg1"/>
                          </a:solidFill>
                          <a:effectLst/>
                        </a:rPr>
                        <a:t>2021 год</a:t>
                      </a:r>
                      <a:endParaRPr lang="ru-RU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4212226"/>
                  </a:ext>
                </a:extLst>
              </a:tr>
              <a:tr h="662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Риск «деловой» коррупции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14,70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437687"/>
                  </a:ext>
                </a:extLst>
              </a:tr>
              <a:tr h="994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Средний размер взятки в сфере «деловой» коррупции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51681,7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59623,00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62125,00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128313"/>
                  </a:ext>
                </a:extLst>
              </a:tr>
              <a:tr h="299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Средняя доля коррупционных издержек в доходе от предпринимательской деятельности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6,74%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16,80%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15,34%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1984580"/>
                  </a:ext>
                </a:extLst>
              </a:tr>
              <a:tr h="548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Коррупционный опыт в сфере «деловой» коррупции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26,30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26,67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963435"/>
                  </a:ext>
                </a:extLst>
              </a:tr>
              <a:tr h="299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Среднее количество коррупционных сделок на одного участника коррупционной ситуации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11,09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9,79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330032"/>
                  </a:ext>
                </a:extLst>
              </a:tr>
              <a:tr h="299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Количество коррупционных сделок в сфере «деловой» коррупции в Алтайском крае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344836,4 *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475201,95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434159,15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7039902"/>
                  </a:ext>
                </a:extLst>
              </a:tr>
              <a:tr h="765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Годовой объем «деловой» коррупции в Алтайском крае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2714900000 </a:t>
                      </a:r>
                      <a:r>
                        <a:rPr lang="ru-RU" sz="1200" dirty="0">
                          <a:effectLst/>
                        </a:rPr>
                        <a:t>*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28332965864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26972137193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156904"/>
                  </a:ext>
                </a:extLst>
              </a:tr>
              <a:tr h="299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Коррупционный опыт в сфере осуществления государственных (муниципальных) закупок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5,33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5,00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2369500"/>
                  </a:ext>
                </a:extLst>
              </a:tr>
              <a:tr h="319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Доля коррупционных издержек при осуществлении государственных (муниципальных) закупок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8,40%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12,93%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737454"/>
                  </a:ext>
                </a:extLst>
              </a:tr>
              <a:tr h="299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Мнение представителей бизнеса об интенсивности «деловой» коррупции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72,6%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75,6%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75,0%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419252"/>
                  </a:ext>
                </a:extLst>
              </a:tr>
              <a:tr h="925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Негативное мнение бизнеса об эффективности антикоррупционных мер в сфере «деловой» коррупции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43,0%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39,4%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42,3%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14758"/>
                  </a:ext>
                </a:extLst>
              </a:tr>
              <a:tr h="2992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Индекс противодействия «деловой» коррупции в Алтайском крае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0,1595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0,2057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0,2443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6794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8095449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786" y="428604"/>
            <a:ext cx="7929618" cy="857256"/>
          </a:xfrm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chemeClr val="bg1"/>
                </a:solidFill>
              </a:rPr>
              <a:t>ОСНОВНЫЕ ВЫВОДЫ ПО РЕЗУЛЬТАТАМ ПРОВЕДЕННОГО МОНИТОРИНГА УРОВНЯ КОРРУПЦИИ</a:t>
            </a:r>
            <a:endParaRPr lang="ru-RU" sz="2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428736"/>
            <a:ext cx="7929618" cy="507209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ПО РЕЗУЛЬТАТАМ ОПРОСА НАСЕЛЕНИЯ </a:t>
            </a:r>
            <a:r>
              <a:rPr lang="ru-RU" sz="1800" dirty="0" smtClean="0"/>
              <a:t>АЛТАЙСКОГО КРАЯ</a:t>
            </a:r>
          </a:p>
          <a:p>
            <a:pPr marL="0" indent="0" algn="just">
              <a:buNone/>
            </a:pPr>
            <a:endParaRPr lang="ru-RU" sz="1800" dirty="0"/>
          </a:p>
          <a:p>
            <a:pPr algn="just"/>
            <a:r>
              <a:rPr lang="ru-RU" sz="1800" dirty="0"/>
              <a:t>Население Алтайского края преимущественно негативно относится к участникам коррупционных сделок (как взяткодателям, так и взяткополучателям), т.е. коррупция является социально осуждаемым образцом поведения. При этом граждане признают, что уровень коррупции в регионе за последнее время значимо не изменился. По мнению населения, динамика уровня коррупции в регионе и населенных пунктах Алтайского края существенно ниже, чем аналогичные показатели динамики коррупции в целом по стране.</a:t>
            </a:r>
          </a:p>
          <a:p>
            <a:pPr algn="just"/>
            <a:r>
              <a:rPr lang="ru-RU" sz="1800" dirty="0"/>
              <a:t>Результаты исследования свидетельствуют, что в целом честными (склейка позиций «абсолютно честные» и «довольно честные») жители региона считают средние школы, училища и техникумы (52,0%), армию (49,5%), а также собесы и службы занятости (45,5%). В большинстве своем нечестными жителям региона видятся коммунальные службы (51,0%), органы ГИБДД (49,5%), правоохранительные органы (полицию, прокуратуру и пр.) (48,3%) и средства массовой информации (47,5%).</a:t>
            </a:r>
            <a:endParaRPr lang="ru-RU" sz="1800" dirty="0" smtClean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929618" cy="614366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Среди государственных и муниципальных услуг наиболее часто респонденты обращались в больницы и поликлиники (получение бесплатной медицинской помощи, прием у врача, лечение и операции) (37,2%). Около 9% жителей Алтайского края обращались в органы Государственной автоинспекции с целью урегулирования различных вопросов. </a:t>
            </a:r>
          </a:p>
          <a:p>
            <a:pPr algn="just"/>
            <a:r>
              <a:rPr lang="ru-RU" sz="1800" dirty="0"/>
              <a:t>Наиболее высок риск попадания в коррупционную ситуацию при обращении в вузы (73,3% случаев). На втором месте по вероятности попадания в коррупционную ситуацию жители региона поставили урегулирование ситуации с автоинспекцией (66,7% случаев). Далее по степени выраженности коррупционных проявлений следуют ситуации, связанные с обращением в полицию (40,0% случаев из 100%).</a:t>
            </a:r>
          </a:p>
          <a:p>
            <a:pPr algn="just"/>
            <a:r>
              <a:rPr lang="ru-RU" sz="1800" dirty="0"/>
              <a:t>Статистические оценки показывают, что 17,6% жителей Алтайского края так или иначе оказывались в коррупционной ситуации при обращении в государственные (муниципальные) учреждения. При этом, за последний год жители края наиболее часто попадали в коррупционную ситуацию при получении бесплатной медицинской помощи и при обращении в </a:t>
            </a:r>
            <a:r>
              <a:rPr lang="ru-RU" sz="1800" dirty="0" err="1"/>
              <a:t>автоинсрекцию</a:t>
            </a:r>
            <a:r>
              <a:rPr lang="ru-RU" sz="1800" dirty="0"/>
              <a:t>. Также результаты исследования свидетельствуют, что жители Алтайского края наиболее часто попадали в коррупционные ситуации при получении тех услуг, за которыми они чаще всего обращались и в тех органах, с которыми они чаще всего взаимодействуют.</a:t>
            </a:r>
            <a:endParaRPr lang="ru-RU" sz="1800" dirty="0" smtClean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929618" cy="614366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Результаты исследования фиксируют преобладание мнения положительной оценки нацеленности органов власти на борьбу с коррупцией. По мнению участников исследования, власти Алтайского края стараются в меру своих полномочий бороться с различными коррупционными проявлениями, однако, подчас у них нет для этого такой возможности. </a:t>
            </a:r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929618" cy="6143668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/>
              <a:t>Объектом </a:t>
            </a:r>
            <a:r>
              <a:rPr lang="ru-RU" sz="1800" b="1" dirty="0"/>
              <a:t>проводимого мониторинга </a:t>
            </a:r>
            <a:r>
              <a:rPr lang="ru-RU" sz="1800" dirty="0"/>
              <a:t>были выбраны мнение и оценки 1) населения </a:t>
            </a:r>
            <a:r>
              <a:rPr lang="ru-RU" sz="1800" dirty="0" smtClean="0"/>
              <a:t>Алтайского </a:t>
            </a:r>
            <a:r>
              <a:rPr lang="ru-RU" sz="1800" dirty="0"/>
              <a:t>края старше 18 лет, проживающего на территории края более 2 лет, а также 2) представителей бизнес-сообщества региона об уровне, структуре и специфике коррупции в </a:t>
            </a:r>
            <a:r>
              <a:rPr lang="ru-RU" sz="1800" dirty="0" smtClean="0"/>
              <a:t>Алтайском </a:t>
            </a:r>
            <a:r>
              <a:rPr lang="ru-RU" sz="1800" dirty="0"/>
              <a:t>крае, а также эффективности антикоррупционных мер, принимаемых руководством региона</a:t>
            </a:r>
            <a:r>
              <a:rPr lang="ru-RU" sz="1800" dirty="0" smtClean="0"/>
              <a:t>.</a:t>
            </a:r>
          </a:p>
          <a:p>
            <a:pPr marL="0" indent="0" algn="just">
              <a:buNone/>
            </a:pPr>
            <a:endParaRPr lang="ru-RU" sz="1800" dirty="0" smtClean="0"/>
          </a:p>
          <a:p>
            <a:pPr algn="just"/>
            <a:r>
              <a:rPr lang="ru-RU" sz="1800" b="1" dirty="0" smtClean="0"/>
              <a:t>География исследования </a:t>
            </a:r>
            <a:r>
              <a:rPr lang="ru-RU" sz="1800" dirty="0" smtClean="0"/>
              <a:t>– исследование, </a:t>
            </a:r>
            <a:r>
              <a:rPr lang="ru-RU" sz="1800" dirty="0"/>
              <a:t>посвященное оценке восприятия населением </a:t>
            </a:r>
            <a:r>
              <a:rPr lang="ru-RU" sz="1800" dirty="0" smtClean="0"/>
              <a:t>уровня </a:t>
            </a:r>
            <a:r>
              <a:rPr lang="ru-RU" sz="1800" dirty="0"/>
              <a:t>распространенности коррупции в Алтайском крае, а также эффективности антикоррупционной работы, проводимой государственными органами Алтайского </a:t>
            </a:r>
            <a:r>
              <a:rPr lang="ru-RU" sz="1800" dirty="0" smtClean="0"/>
              <a:t>края проводилось в столице края г. Барнауле, 3 городах краевого значения и 14 муниципальных образованиях.</a:t>
            </a:r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929618" cy="61436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/>
              <a:t>ПО РЕЗУЛЬТАТАМ ОПРОСА ПРЕДСТАВИТЕЛЕЙ БИЗНЕС-СООБЩЕСТВА РЕГИОНА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/>
              <a:t>По мнению практически половины предпринимателей коррупция скорее мешает ведению их бизнеса. Обратной точки зрения придерживается около 8% бизнесменов. При этом основными причинами коррупции по мнению краевого бизнес-сообщества являются алчность должностных лиц (32,3%), а также противоречивое законодательство и сложившиеся традиции в российском обществе (23,0% и 24,0% соответственно).</a:t>
            </a:r>
          </a:p>
          <a:p>
            <a:pPr algn="just"/>
            <a:r>
              <a:rPr lang="ru-RU" sz="1800" dirty="0"/>
              <a:t>Чаще всего к взяткам прибегают для получения того или иного документа (25,7%) или обхода невыполнимых или обременительных для организации правил и требований законодательства (20,3% и 18,0% соответственно). Как правило, предприниматели склоняются к даче взятки по принуждению со стороны должностных лиц (об этом сообщило 31,3% опрошенных). При этом с момента проведения последнего исследования значение данного показателя снижается. 36,7% предпринимателей прибегли к взятке в силу того, что «так надежнее с точки зрения интересов организации» или на основе опыта коллег из других организаций (32,0%). </a:t>
            </a:r>
          </a:p>
        </p:txBody>
      </p:sp>
    </p:spTree>
    <p:extLst>
      <p:ext uri="{BB962C8B-B14F-4D97-AF65-F5344CB8AC3E}">
        <p14:creationId xmlns:p14="http://schemas.microsoft.com/office/powerpoint/2010/main" val="296597796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929618" cy="614366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При подаче жалобы на противоправные действия со стороны должностных лиц, более половины участников исследования отметили ухудшение ситуации (54,1%). В 21,6% случаев результата от обращения не было. Однако на разрешение ситуации в позитивном ключе указало 13,5% предпринимателей. </a:t>
            </a:r>
          </a:p>
          <a:p>
            <a:pPr algn="just"/>
            <a:r>
              <a:rPr lang="ru-RU" sz="1800" dirty="0"/>
              <a:t>По мнению представителей бизнеса взяточничество наиболее распространено на федеральном уровне. На данном уровне с коррупцией можно столкнуться в 3 раза чаще, чем на региональном или муниципальном. Кроме этого предприниматели отмечают, что именно на федеральном уровне отмечается наибольший рост уровня коррупции за последнее время (32,7%). О том, что уровень коррупции вырос на местном уровне, сообщили 22,3% респондентов. В целом предприниматели полагают, что на локальном уровне наиболее заметно снижение уровня коррупции (33,0</a:t>
            </a:r>
            <a:r>
              <a:rPr lang="ru-RU" sz="1800" dirty="0" smtClean="0"/>
              <a:t>%).</a:t>
            </a:r>
          </a:p>
        </p:txBody>
      </p:sp>
    </p:spTree>
    <p:extLst>
      <p:ext uri="{BB962C8B-B14F-4D97-AF65-F5344CB8AC3E}">
        <p14:creationId xmlns:p14="http://schemas.microsoft.com/office/powerpoint/2010/main" val="2136806813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929618" cy="614366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Оценивая динамику уровня коррупции за последний год в различных органах власти, на рост коррупции предприниматели чаще указывали в судебных органах (23,4%), а также в органах по реализации государственной (муниципальной) политики в сфере торговли, питания и услуг (16,7%), а также в полиции и правоохранительных органах (16,0%) и органах, занимающихся вопросами предоставления в аренду помещений, находящихся в государственной собственности и земельных участков (15,9% и 15,0% соответственно). Наиболее заметное снижение уровня коррупции отмечается в налоговых органах (23,6%), в налоговых органах (17,2%) и </a:t>
            </a:r>
            <a:r>
              <a:rPr lang="ru-RU" sz="1800" dirty="0" err="1"/>
              <a:t>Роспоребнадзоре</a:t>
            </a:r>
            <a:r>
              <a:rPr lang="ru-RU" sz="1800" dirty="0"/>
              <a:t> (17,1%).</a:t>
            </a:r>
          </a:p>
          <a:p>
            <a:pPr algn="just"/>
            <a:r>
              <a:rPr lang="ru-RU" sz="1800" dirty="0" smtClean="0"/>
              <a:t>По </a:t>
            </a:r>
            <a:r>
              <a:rPr lang="ru-RU" sz="1800" dirty="0"/>
              <a:t>результатам исследования, чаще всего бизнесменам приходится давать взятки должностным лицам для того, чтобы они быстрее сделали то, что и так обязаны делать по долгу службы (30,4%) и для того, чтобы они не совершали входящих в их полномочия действий (27,3%). В 27,7% случаев предприниматели </a:t>
            </a:r>
            <a:r>
              <a:rPr lang="ru-RU" sz="1800" dirty="0" smtClean="0"/>
              <a:t>просили </a:t>
            </a:r>
            <a:r>
              <a:rPr lang="ru-RU" sz="1800" dirty="0"/>
              <a:t>чиновников использовать свой авторитет.</a:t>
            </a:r>
          </a:p>
          <a:p>
            <a:pPr algn="just"/>
            <a:r>
              <a:rPr lang="ru-RU" sz="1800" dirty="0"/>
              <a:t>Данные исследования свидетельствуют о повышенном коррупционном потенциале в таких структурах как органы по реализации государственной политики в сфере торговли, питания и услуг (28,6%), а также полиция и органы внутренних дел (27,7%). Около 1/5 части предпринимателей указали на необходимость неформальных платежей при взаимодействии с органами по архитектуре и строительству. Минимально коррупции подвержены налоговые органы, </a:t>
            </a:r>
            <a:r>
              <a:rPr lang="ru-RU" sz="1800" dirty="0" err="1"/>
              <a:t>Росреестр</a:t>
            </a:r>
            <a:r>
              <a:rPr lang="ru-RU" sz="1800" dirty="0"/>
              <a:t>, ФАС России.</a:t>
            </a:r>
          </a:p>
        </p:txBody>
      </p:sp>
    </p:spTree>
    <p:extLst>
      <p:ext uri="{BB962C8B-B14F-4D97-AF65-F5344CB8AC3E}">
        <p14:creationId xmlns:p14="http://schemas.microsoft.com/office/powerpoint/2010/main" val="698571834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929618" cy="614366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По мнению предпринимателей, чаще всего незаконные требования к их организации предъявляют налоговые органы (15,3%), полиция и органы внутренних дел (12,7%), органы по охране труда (8,7%) и прокуратура (8,3%).</a:t>
            </a:r>
          </a:p>
          <a:p>
            <a:pPr algn="just"/>
            <a:r>
              <a:rPr lang="ru-RU" sz="1800" dirty="0"/>
              <a:t>Результаты проведенного исследования показывают, что в конкурсах на получение государственного или муниципального контракта участвовали около 18% предпринимателей. Также опрос предпринимателей показал, что что более чем в 70% случаев предприниматели, участвовавшие в торгах и получивших контракт на выполнение государственного или муниципального заказа, не сталкивались с коррупцией.</a:t>
            </a:r>
          </a:p>
          <a:p>
            <a:pPr algn="just"/>
            <a:r>
              <a:rPr lang="ru-RU" sz="1800" dirty="0"/>
              <a:t>42,4% опрошенных предпринимателей отмечают нацеленность властей на борьбу с коррупцией, однако, в некоторых случаях власти просто не могут с ней справиться. Противоположную точку зрения разделяет около 26% опрошенных представителей бизнеса. По их мнению, власти региона не только не могут бороться с коррупцией, но и не хотят делать этого. </a:t>
            </a:r>
            <a:endParaRPr lang="ru-RU" sz="1800" dirty="0" smtClean="0"/>
          </a:p>
          <a:p>
            <a:pPr algn="just"/>
            <a:r>
              <a:rPr lang="ru-RU" sz="1800" dirty="0"/>
              <a:t>Что касается осведомленности бизнес-сообщества региона о деятельности властей по противодействию коррупции, то о такой работе осведомлено 77,7% предпринимателей. Отметим, что эффективной такую деятельность видят 30,7% бизнесменов. 42,3,% предпринимателей полагают, что такая деятельность является неэффективной, а 5,0% опрошенных видят ее </a:t>
            </a:r>
            <a:r>
              <a:rPr lang="ru-RU" sz="1800" dirty="0" err="1"/>
              <a:t>контрэффективной</a:t>
            </a:r>
            <a:r>
              <a:rPr lang="ru-RU" sz="18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99484563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357166"/>
            <a:ext cx="7929618" cy="614366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В наибольшей степени эффективными мерами по противодействию коррупции предприниматели считают: упрощение процедуры предоставления услуг органами власти (74,0%), ужесточение наказания за коррупцию (68,7%), привлечение средств массовой информации, публичное осуждение фактов коррупции и лиц, в нее вовлеченных (64,7%). В наименьшей степени эффективны, по их мнению, такие меры как: регламентирование подарков должностным лицам (39,0%), создание специального органа власти по борьбе с коррупцией (28,7%), повышение зарплат чиновникам (28,3%).</a:t>
            </a:r>
          </a:p>
        </p:txBody>
      </p:sp>
    </p:spTree>
    <p:extLst>
      <p:ext uri="{BB962C8B-B14F-4D97-AF65-F5344CB8AC3E}">
        <p14:creationId xmlns:p14="http://schemas.microsoft.com/office/powerpoint/2010/main" val="2964376437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714620"/>
            <a:ext cx="9144000" cy="1285884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ru-RU" sz="3000" b="1" dirty="0" smtClean="0"/>
              <a:t>Благодарим за внимание !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3000" dirty="0"/>
          </a:p>
        </p:txBody>
      </p:sp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1428736"/>
            <a:ext cx="7929618" cy="1714512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По итогам исследования </a:t>
            </a:r>
            <a:r>
              <a:rPr lang="ru-RU" sz="1800" dirty="0" smtClean="0"/>
              <a:t>чуть более 1/3 </a:t>
            </a:r>
            <a:r>
              <a:rPr lang="ru-RU" sz="1800" dirty="0"/>
              <a:t>участников исследования полагают, что в целом в России уровень коррупции за последний год увеличился. Причем за год доля таких респондентов </a:t>
            </a:r>
            <a:r>
              <a:rPr lang="ru-RU" sz="1800" dirty="0" smtClean="0"/>
              <a:t>значимо не изменилась. Около 36% </a:t>
            </a:r>
            <a:r>
              <a:rPr lang="ru-RU" sz="1800" dirty="0"/>
              <a:t>жителей региона считают, что уровень коррупции в нашей стране остался на прежнем </a:t>
            </a:r>
            <a:r>
              <a:rPr lang="ru-RU" sz="1800" dirty="0" smtClean="0"/>
              <a:t>уровне. </a:t>
            </a:r>
            <a:r>
              <a:rPr lang="ru-RU" sz="1800" dirty="0"/>
              <a:t>На снижение случаев коррупции указывает </a:t>
            </a:r>
            <a:r>
              <a:rPr lang="ru-RU" sz="1800" dirty="0" smtClean="0"/>
              <a:t>12,5% </a:t>
            </a:r>
            <a:r>
              <a:rPr lang="ru-RU" sz="1800" dirty="0"/>
              <a:t>респондентов </a:t>
            </a:r>
            <a:r>
              <a:rPr lang="ru-RU" sz="1800" dirty="0" smtClean="0"/>
              <a:t>(14,1% </a:t>
            </a:r>
            <a:r>
              <a:rPr lang="ru-RU" sz="1800" dirty="0"/>
              <a:t>в </a:t>
            </a:r>
            <a:r>
              <a:rPr lang="ru-RU" sz="1800" dirty="0" smtClean="0"/>
              <a:t>2019 г.)</a:t>
            </a:r>
            <a:endParaRPr lang="ru-RU" sz="1800" dirty="0"/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788346" y="6143644"/>
            <a:ext cx="79296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1. </a:t>
            </a:r>
            <a:r>
              <a:rPr lang="ru-RU" sz="1600" dirty="0" smtClean="0"/>
              <a:t>Мнение населения о динамике уровня коррупции за последний год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/>
              <a:t>в целом по стране, (динамика 2019-2021 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85786" y="428604"/>
            <a:ext cx="7929619" cy="857256"/>
          </a:xfrm>
        </p:spPr>
        <p:txBody>
          <a:bodyPr anchor="ctr">
            <a:noAutofit/>
          </a:bodyPr>
          <a:lstStyle/>
          <a:p>
            <a:pPr algn="ctr"/>
            <a:r>
              <a:rPr lang="ru-RU" sz="2200" dirty="0" smtClean="0"/>
              <a:t>БЫТОВАЯ КОРРУПЦИЯ В АЛТАЙСКОМ КРАЕ: АНАЛИЗ СТРУКТУРЫ, ПРИЧИН И МАСШАБОВ РАСПРОСТРАНЕНИЯ</a:t>
            </a:r>
            <a:endParaRPr lang="ru-RU" sz="2200" dirty="0"/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820038344"/>
              </p:ext>
            </p:extLst>
          </p:nvPr>
        </p:nvGraphicFramePr>
        <p:xfrm>
          <a:off x="1691680" y="3143248"/>
          <a:ext cx="5760640" cy="3000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357166"/>
            <a:ext cx="7929618" cy="542928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Что касается мнения жителей региона о динамике уровня коррупции в крае, то, можно сказать, что участники опроса оценивают ее в более позитивном ключе. Об увеличении числа коррупционных ситуаций в регионе сообщает в более чем в 2 раза меньше респондентов (14,3%), чем в целом по стране (в 2019г. на это указывал каждый пятый респондент (21,2%)). При этом, около 1/3 участников исследования указывают на неизменность уровня коррупции в Алтайском крае. На снижение динамики уровня коррупции в регионе указало 16,2% </a:t>
            </a:r>
            <a:r>
              <a:rPr lang="ru-RU" sz="1800" dirty="0" smtClean="0"/>
              <a:t>респондентов. </a:t>
            </a:r>
          </a:p>
          <a:p>
            <a:pPr algn="just"/>
            <a:endParaRPr lang="ru-RU" sz="1800" dirty="0"/>
          </a:p>
          <a:p>
            <a:pPr algn="just"/>
            <a:r>
              <a:rPr lang="ru-RU" sz="1800" dirty="0" smtClean="0"/>
              <a:t>При рассмотрении ситуации </a:t>
            </a:r>
            <a:r>
              <a:rPr lang="ru-RU" sz="1800" dirty="0"/>
              <a:t>с динамикой уровня коррупции на более локальном уровне (т.е. уровне населенного пункта проживания участников исследования), </a:t>
            </a:r>
            <a:r>
              <a:rPr lang="ru-RU" sz="1800" dirty="0" smtClean="0"/>
              <a:t>можно </a:t>
            </a:r>
            <a:r>
              <a:rPr lang="ru-RU" sz="1800" dirty="0"/>
              <a:t>наблюдать аналогичное распределение ответов респондентов, что и при оценке динамики коррупции в целом по Алтайскому краю. При этом, в 2021 году на неизменность уровня коррупции за прошедший год указывает также, как и 2020 году, около 48% участников опроса  </a:t>
            </a:r>
          </a:p>
        </p:txBody>
      </p:sp>
    </p:spTree>
    <p:extLst>
      <p:ext uri="{BB962C8B-B14F-4D97-AF65-F5344CB8AC3E}">
        <p14:creationId xmlns:p14="http://schemas.microsoft.com/office/powerpoint/2010/main" val="2093642939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607190" y="2740055"/>
            <a:ext cx="79296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2. </a:t>
            </a:r>
            <a:r>
              <a:rPr lang="ru-RU" sz="1600" dirty="0" smtClean="0"/>
              <a:t>Мнение населения о динамике уровня коррупции за последний год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 smtClean="0"/>
              <a:t>в целом по краю</a:t>
            </a:r>
            <a:r>
              <a:rPr lang="ru-RU" sz="1600" dirty="0"/>
              <a:t>, 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901038557"/>
              </p:ext>
            </p:extLst>
          </p:nvPr>
        </p:nvGraphicFramePr>
        <p:xfrm>
          <a:off x="1696801" y="3355965"/>
          <a:ext cx="5760639" cy="235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07190" y="5737900"/>
            <a:ext cx="79296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/>
              <a:t>Рис. 3. </a:t>
            </a:r>
            <a:r>
              <a:rPr lang="ru-RU" sz="1600" dirty="0" smtClean="0"/>
              <a:t>Мнение населения о динамике уровня коррупции за последний год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600" dirty="0"/>
              <a:t>в</a:t>
            </a:r>
            <a:r>
              <a:rPr lang="ru-RU" sz="1600" dirty="0" smtClean="0"/>
              <a:t> населенном пункте</a:t>
            </a:r>
            <a:r>
              <a:rPr lang="ru-RU" sz="1600" dirty="0"/>
              <a:t>, (динамика </a:t>
            </a:r>
            <a:r>
              <a:rPr lang="ru-RU" sz="1600" dirty="0" smtClean="0"/>
              <a:t>2019-2021 </a:t>
            </a:r>
            <a:r>
              <a:rPr lang="ru-RU" sz="1600" dirty="0"/>
              <a:t>гг.),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528937081"/>
              </p:ext>
            </p:extLst>
          </p:nvPr>
        </p:nvGraphicFramePr>
        <p:xfrm>
          <a:off x="1696801" y="389255"/>
          <a:ext cx="5760639" cy="235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86800675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785786" y="357166"/>
            <a:ext cx="7929618" cy="5429288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Результаты исследования свидетельствуют, что в целом честными (склейка позиций «абсолютно честные» и «довольно честные») жители региона считают средние школы, училища и техникумы (52,0%), армию (49,5%), собесы и службы занятости (45,5%). </a:t>
            </a:r>
            <a:endParaRPr lang="ru-RU" sz="1800" dirty="0" smtClean="0"/>
          </a:p>
          <a:p>
            <a:pPr algn="just"/>
            <a:endParaRPr lang="ru-RU" sz="1800" dirty="0"/>
          </a:p>
          <a:p>
            <a:pPr algn="just"/>
            <a:r>
              <a:rPr lang="ru-RU" sz="1800" dirty="0" smtClean="0"/>
              <a:t>Нечестными </a:t>
            </a:r>
            <a:r>
              <a:rPr lang="ru-RU" sz="1800" dirty="0"/>
              <a:t>(склейка позиций «абсолютно нечестные» и «довольно нечестные») жители региона считают коммунальные службы (51,0%), органы ГИБДД (49,5%), правоохранительные органы (полицию, прокуратуру и пр.) (48,3%) и средства массовой информации (47,5%). Следует отметить, что относительно поликлиник, больниц и вузов и местных властей мнения участников опроса разделились примерно поровну – одни считают их честными, другие, наоборот, не доверяют </a:t>
            </a:r>
            <a:r>
              <a:rPr lang="ru-RU" sz="1800" dirty="0" smtClean="0"/>
              <a:t>им. 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020197726"/>
      </p:ext>
    </p:extLst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512251" y="6143644"/>
            <a:ext cx="611949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1600" b="1" dirty="0" smtClean="0"/>
              <a:t>Рис. 4. </a:t>
            </a:r>
            <a:r>
              <a:rPr lang="ru-RU" sz="1600" dirty="0"/>
              <a:t>Оценка населением </a:t>
            </a:r>
            <a:r>
              <a:rPr lang="ru-RU" sz="1600" dirty="0" smtClean="0"/>
              <a:t>Алтайского </a:t>
            </a:r>
            <a:r>
              <a:rPr lang="ru-RU" sz="1600" dirty="0"/>
              <a:t>края честности и свободности от коррупции органов власти, </a:t>
            </a:r>
            <a:r>
              <a:rPr lang="ru-RU" sz="1600" i="1" dirty="0" smtClean="0"/>
              <a:t>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87688800"/>
              </p:ext>
            </p:extLst>
          </p:nvPr>
        </p:nvGraphicFramePr>
        <p:xfrm>
          <a:off x="1512252" y="260648"/>
          <a:ext cx="6119495" cy="5882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newsflash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2172</TotalTime>
  <Words>5355</Words>
  <Application>Microsoft Office PowerPoint</Application>
  <PresentationFormat>Экран (4:3)</PresentationFormat>
  <Paragraphs>663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9" baseType="lpstr">
      <vt:lpstr>Arial</vt:lpstr>
      <vt:lpstr>Calibri</vt:lpstr>
      <vt:lpstr>Times New Roman</vt:lpstr>
      <vt:lpstr>Тема Office</vt:lpstr>
      <vt:lpstr> Доклад о результатах проведения социологического исследования по оценке восприятия населением и предпринимательским сообществом уровня распространенности коррупции в Алтайском крае, а также эффективности антикоррупционной работы, проводимой государственными органами Алтайского края </vt:lpstr>
      <vt:lpstr>ОБЩАЯ ХАРАКТЕРИСТИКА ИССЛЕДОВАНИЯ</vt:lpstr>
      <vt:lpstr>Презентация PowerPoint</vt:lpstr>
      <vt:lpstr>Презентация PowerPoint</vt:lpstr>
      <vt:lpstr>БЫТОВАЯ КОРРУПЦИЯ В АЛТАЙСКОМ КРАЕ: АНАЛИЗ СТРУКТУРЫ, ПРИЧИН И МАСШАБОВ РАСПРОСТРАНЕНИЯ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ДЕЛОВАЯ КОРРУПЦИЯ В АЛТАЙСКОМ КРАЕ: АНАЛИЗ ВЗАИМОДЕЙСТВИЯ БИЗНЕСА И ВЛАСТИ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ВЫВОДЫ ПО РЕЗУЛЬТАТАМ ПРОВЕДЕННОГО МОНИТОРИНГА УРОВНЯ КОРРУПЦИИ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Благодарим за внимание 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 Windows</cp:lastModifiedBy>
  <cp:revision>261</cp:revision>
  <dcterms:modified xsi:type="dcterms:W3CDTF">2021-07-06T09:48:55Z</dcterms:modified>
</cp:coreProperties>
</file>